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67" r:id="rId14"/>
    <p:sldId id="273" r:id="rId15"/>
    <p:sldId id="268" r:id="rId16"/>
    <p:sldId id="281" r:id="rId17"/>
    <p:sldId id="274" r:id="rId18"/>
    <p:sldId id="276" r:id="rId19"/>
    <p:sldId id="270" r:id="rId20"/>
    <p:sldId id="275" r:id="rId21"/>
    <p:sldId id="271" r:id="rId22"/>
    <p:sldId id="277" r:id="rId23"/>
    <p:sldId id="279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B59E49-FD7B-43E1-A58D-1341D2F5C604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72"/>
            <p14:sldId id="267"/>
            <p14:sldId id="273"/>
            <p14:sldId id="268"/>
            <p14:sldId id="281"/>
            <p14:sldId id="274"/>
            <p14:sldId id="276"/>
            <p14:sldId id="270"/>
            <p14:sldId id="275"/>
            <p14:sldId id="271"/>
            <p14:sldId id="277"/>
            <p14:sldId id="279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EF8341-700F-44A5-9F3B-FB8FDBF68DBA}" v="10" dt="2019-10-09T16:08:29.9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79" autoAdjust="0"/>
    <p:restoredTop sz="94660"/>
  </p:normalViewPr>
  <p:slideViewPr>
    <p:cSldViewPr snapToGrid="0">
      <p:cViewPr varScale="1">
        <p:scale>
          <a:sx n="72" d="100"/>
          <a:sy n="72" d="100"/>
        </p:scale>
        <p:origin x="5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ANZ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FY16</c:v>
                </c:pt>
                <c:pt idx="1">
                  <c:v>FY17</c:v>
                </c:pt>
                <c:pt idx="2">
                  <c:v>FY18</c:v>
                </c:pt>
                <c:pt idx="3">
                  <c:v>FY19</c:v>
                </c:pt>
                <c:pt idx="4">
                  <c:v>FY20</c:v>
                </c:pt>
                <c:pt idx="5">
                  <c:v>FY21</c:v>
                </c:pt>
                <c:pt idx="6">
                  <c:v>FY22</c:v>
                </c:pt>
                <c:pt idx="7">
                  <c:v>FY23</c:v>
                </c:pt>
                <c:pt idx="8">
                  <c:v>FY24</c:v>
                </c:pt>
                <c:pt idx="9">
                  <c:v>FY25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74</c:v>
                </c:pt>
                <c:pt idx="1">
                  <c:v>777</c:v>
                </c:pt>
                <c:pt idx="2">
                  <c:v>819</c:v>
                </c:pt>
                <c:pt idx="3">
                  <c:v>874</c:v>
                </c:pt>
                <c:pt idx="4">
                  <c:v>928</c:v>
                </c:pt>
                <c:pt idx="5">
                  <c:v>983</c:v>
                </c:pt>
                <c:pt idx="6">
                  <c:v>1036</c:v>
                </c:pt>
                <c:pt idx="7">
                  <c:v>1091</c:v>
                </c:pt>
                <c:pt idx="8">
                  <c:v>1146</c:v>
                </c:pt>
                <c:pt idx="9">
                  <c:v>1200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D0-43FD-AECF-AF55720193B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Europe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FY16</c:v>
                </c:pt>
                <c:pt idx="1">
                  <c:v>FY17</c:v>
                </c:pt>
                <c:pt idx="2">
                  <c:v>FY18</c:v>
                </c:pt>
                <c:pt idx="3">
                  <c:v>FY19</c:v>
                </c:pt>
                <c:pt idx="4">
                  <c:v>FY20</c:v>
                </c:pt>
                <c:pt idx="5">
                  <c:v>FY21</c:v>
                </c:pt>
                <c:pt idx="6">
                  <c:v>FY22</c:v>
                </c:pt>
                <c:pt idx="7">
                  <c:v>FY23</c:v>
                </c:pt>
                <c:pt idx="8">
                  <c:v>FY24</c:v>
                </c:pt>
                <c:pt idx="9">
                  <c:v>FY25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816</c:v>
                </c:pt>
                <c:pt idx="1">
                  <c:v>865</c:v>
                </c:pt>
                <c:pt idx="2">
                  <c:v>1054</c:v>
                </c:pt>
                <c:pt idx="3">
                  <c:v>1274</c:v>
                </c:pt>
                <c:pt idx="4">
                  <c:v>1496</c:v>
                </c:pt>
                <c:pt idx="5">
                  <c:v>1717</c:v>
                </c:pt>
                <c:pt idx="6">
                  <c:v>1937</c:v>
                </c:pt>
                <c:pt idx="7">
                  <c:v>2159</c:v>
                </c:pt>
                <c:pt idx="8">
                  <c:v>2380</c:v>
                </c:pt>
                <c:pt idx="9">
                  <c:v>2600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D0-43FD-AECF-AF55720193B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Japan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FY16</c:v>
                </c:pt>
                <c:pt idx="1">
                  <c:v>FY17</c:v>
                </c:pt>
                <c:pt idx="2">
                  <c:v>FY18</c:v>
                </c:pt>
                <c:pt idx="3">
                  <c:v>FY19</c:v>
                </c:pt>
                <c:pt idx="4">
                  <c:v>FY20</c:v>
                </c:pt>
                <c:pt idx="5">
                  <c:v>FY21</c:v>
                </c:pt>
                <c:pt idx="6">
                  <c:v>FY22</c:v>
                </c:pt>
                <c:pt idx="7">
                  <c:v>FY23</c:v>
                </c:pt>
                <c:pt idx="8">
                  <c:v>FY24</c:v>
                </c:pt>
                <c:pt idx="9">
                  <c:v>FY25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453</c:v>
                </c:pt>
                <c:pt idx="1">
                  <c:v>453</c:v>
                </c:pt>
                <c:pt idx="2">
                  <c:v>520</c:v>
                </c:pt>
                <c:pt idx="3">
                  <c:v>567</c:v>
                </c:pt>
                <c:pt idx="4">
                  <c:v>618</c:v>
                </c:pt>
                <c:pt idx="5">
                  <c:v>665</c:v>
                </c:pt>
                <c:pt idx="6">
                  <c:v>700</c:v>
                </c:pt>
                <c:pt idx="7">
                  <c:v>747</c:v>
                </c:pt>
                <c:pt idx="8">
                  <c:v>800</c:v>
                </c:pt>
                <c:pt idx="9">
                  <c:v>850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D0-43FD-AECF-AF55720193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893712992"/>
        <c:axId val="893717256"/>
      </c:barChart>
      <c:catAx>
        <c:axId val="893712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3717256"/>
        <c:crosses val="autoZero"/>
        <c:auto val="1"/>
        <c:lblAlgn val="ctr"/>
        <c:lblOffset val="100"/>
        <c:noMultiLvlLbl val="0"/>
      </c:catAx>
      <c:valAx>
        <c:axId val="893717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3712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62873545160525"/>
          <c:y val="7.1101700081987573E-2"/>
          <c:w val="0.84730552664545333"/>
          <c:h val="0.6447772276552008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Australia/NZ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FY14</c:v>
                </c:pt>
                <c:pt idx="1">
                  <c:v>FY15</c:v>
                </c:pt>
                <c:pt idx="2">
                  <c:v>FY16</c:v>
                </c:pt>
                <c:pt idx="3">
                  <c:v>FY17</c:v>
                </c:pt>
                <c:pt idx="4">
                  <c:v>FY18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0.28599999999999998</c:v>
                </c:pt>
                <c:pt idx="1">
                  <c:v>0.33</c:v>
                </c:pt>
                <c:pt idx="2">
                  <c:v>0.34200000000000003</c:v>
                </c:pt>
                <c:pt idx="3">
                  <c:v>0.34499999999999997</c:v>
                </c:pt>
                <c:pt idx="4">
                  <c:v>0.374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59-4611-AB4F-0FE110C10F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Europe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FY14</c:v>
                </c:pt>
                <c:pt idx="1">
                  <c:v>FY15</c:v>
                </c:pt>
                <c:pt idx="2">
                  <c:v>FY16</c:v>
                </c:pt>
                <c:pt idx="3">
                  <c:v>FY17</c:v>
                </c:pt>
                <c:pt idx="4">
                  <c:v>FY18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5.8000000000000003E-2</c:v>
                </c:pt>
                <c:pt idx="1">
                  <c:v>0.107</c:v>
                </c:pt>
                <c:pt idx="2">
                  <c:v>0.108</c:v>
                </c:pt>
                <c:pt idx="3">
                  <c:v>0.10199999999999999</c:v>
                </c:pt>
                <c:pt idx="4">
                  <c:v>0.14699999999999999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859-4611-AB4F-0FE110C10F8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Japan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FY14</c:v>
                </c:pt>
                <c:pt idx="1">
                  <c:v>FY15</c:v>
                </c:pt>
                <c:pt idx="2">
                  <c:v>FY16</c:v>
                </c:pt>
                <c:pt idx="3">
                  <c:v>FY17</c:v>
                </c:pt>
                <c:pt idx="4">
                  <c:v>FY18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0.1</c:v>
                </c:pt>
                <c:pt idx="1">
                  <c:v>0.12</c:v>
                </c:pt>
                <c:pt idx="2">
                  <c:v>0.11799999999999999</c:v>
                </c:pt>
                <c:pt idx="3">
                  <c:v>0.13300000000000001</c:v>
                </c:pt>
                <c:pt idx="4">
                  <c:v>0.126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859-4611-AB4F-0FE110C10F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89357872"/>
        <c:axId val="689362136"/>
      </c:lineChart>
      <c:catAx>
        <c:axId val="689357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362136"/>
        <c:crosses val="autoZero"/>
        <c:auto val="1"/>
        <c:lblAlgn val="ctr"/>
        <c:lblOffset val="100"/>
        <c:noMultiLvlLbl val="0"/>
      </c:catAx>
      <c:valAx>
        <c:axId val="689362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357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CAPEX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37.6</c:v>
                </c:pt>
                <c:pt idx="1">
                  <c:v>59.7</c:v>
                </c:pt>
                <c:pt idx="2">
                  <c:v>86.8</c:v>
                </c:pt>
                <c:pt idx="3">
                  <c:v>66</c:v>
                </c:pt>
                <c:pt idx="4">
                  <c:v>54.1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14-4D7E-9276-B7EB72BD1D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83530920"/>
        <c:axId val="883535840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Net Income Margin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7.2300000000000003E-2</c:v>
                </c:pt>
                <c:pt idx="1">
                  <c:v>9.1800000000000007E-2</c:v>
                </c:pt>
                <c:pt idx="2">
                  <c:v>8.8999999999999996E-2</c:v>
                </c:pt>
                <c:pt idx="3">
                  <c:v>9.6600000000000005E-2</c:v>
                </c:pt>
                <c:pt idx="4">
                  <c:v>0.10630000000000001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14-4D7E-9276-B7EB72BD1DC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ROE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0.23369999999999999</c:v>
                </c:pt>
                <c:pt idx="1">
                  <c:v>0.22689999999999999</c:v>
                </c:pt>
                <c:pt idx="2">
                  <c:v>0.2356</c:v>
                </c:pt>
                <c:pt idx="3">
                  <c:v>0.25409999999999999</c:v>
                </c:pt>
                <c:pt idx="4">
                  <c:v>0.33610000000000001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14-4D7E-9276-B7EB72BD1D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524688"/>
        <c:axId val="883526328"/>
      </c:lineChart>
      <c:catAx>
        <c:axId val="883524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3526328"/>
        <c:crosses val="autoZero"/>
        <c:auto val="1"/>
        <c:lblAlgn val="ctr"/>
        <c:lblOffset val="100"/>
        <c:noMultiLvlLbl val="0"/>
      </c:catAx>
      <c:valAx>
        <c:axId val="883526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3524688"/>
        <c:crosses val="autoZero"/>
        <c:crossBetween val="between"/>
      </c:valAx>
      <c:valAx>
        <c:axId val="88353584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3530920"/>
        <c:crosses val="max"/>
        <c:crossBetween val="between"/>
      </c:valAx>
      <c:catAx>
        <c:axId val="8835309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835358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53ECA-A491-4C12-8FF3-3A440EECF052}" type="datetimeFigureOut">
              <a:rPr lang="en-SG" smtClean="0"/>
              <a:t>10/10/2019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F26BD-D477-4D47-A5FD-51EAC4F2C8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9853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FAA8-414E-4E5B-9879-502D5A69E088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4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96643-97F6-4FF0-BC3B-62F1CDB62994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60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8F0A-60A1-49D0-869E-56E47697365D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8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50C8A-5678-4E6F-B14D-BA09362C604C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C4CC7-C040-4FC9-8D6C-59008215321A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4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07359-B1C9-4E40-AE15-1B84D29FCADB}" type="datetime1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4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AF082-4B9F-476E-823A-EEAB4351ABAB}" type="datetime1">
              <a:rPr lang="en-US" smtClean="0"/>
              <a:t>10/10/2019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5CD5-EDE9-44AF-94B2-1F09A14997D3}" type="datetime1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8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39E57-3016-4745-B146-BF024F85B89E}" type="datetime1">
              <a:rPr lang="en-US" smtClean="0"/>
              <a:t>10/10/2019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63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3C53-51D5-43D7-BE11-EC0C64E2CBEE}" type="datetime1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3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ED0C-DC0A-4176-BE1A-187A744DF31C}" type="datetime1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7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4F126-F488-4E48-BB74-FBDEC8992396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0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svU7FplngovrmlpZUlTiLfVqNqe-Nqk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1992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Fundamental Analysis 101 (Equities)</a:t>
            </a:r>
          </a:p>
        </p:txBody>
      </p:sp>
    </p:spTree>
    <p:extLst>
      <p:ext uri="{BB962C8B-B14F-4D97-AF65-F5344CB8AC3E}">
        <p14:creationId xmlns:p14="http://schemas.microsoft.com/office/powerpoint/2010/main" val="307201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9EF5-ED93-471E-9FC7-E5E691456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06A31-398F-4051-8B1C-271D51AA7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Thorough understanding of the company </a:t>
            </a:r>
          </a:p>
          <a:p>
            <a:endParaRPr lang="en-SG" dirty="0"/>
          </a:p>
          <a:p>
            <a:r>
              <a:rPr lang="en-SG" dirty="0"/>
              <a:t>Understand the revenue &amp; cost drivers (e.g. revenue breakdown, cost breakdown =&gt; what drives those specific revenue &amp; costs)</a:t>
            </a:r>
          </a:p>
          <a:p>
            <a:pPr marL="0" indent="0">
              <a:buNone/>
            </a:pPr>
            <a:endParaRPr lang="en-SG" dirty="0"/>
          </a:p>
          <a:p>
            <a:r>
              <a:rPr lang="en-SG" dirty="0"/>
              <a:t>Geographical presence (largest market share, next growth drivers)</a:t>
            </a:r>
          </a:p>
          <a:p>
            <a:endParaRPr lang="en-SG" dirty="0"/>
          </a:p>
          <a:p>
            <a:r>
              <a:rPr lang="en-SG" dirty="0"/>
              <a:t>Key metrics: revenue &amp; profits growth trend, future outlook (annual reports, transcripts)</a:t>
            </a:r>
          </a:p>
        </p:txBody>
      </p:sp>
    </p:spTree>
    <p:extLst>
      <p:ext uri="{BB962C8B-B14F-4D97-AF65-F5344CB8AC3E}">
        <p14:creationId xmlns:p14="http://schemas.microsoft.com/office/powerpoint/2010/main" val="3087526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EB5CE4D-F52A-4913-BC69-B00D554CEF31}"/>
              </a:ext>
            </a:extLst>
          </p:cNvPr>
          <p:cNvSpPr/>
          <p:nvPr/>
        </p:nvSpPr>
        <p:spPr>
          <a:xfrm flipV="1">
            <a:off x="20194" y="6646757"/>
            <a:ext cx="12192000" cy="2020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ectangle: Top Corners Snipped 35">
            <a:extLst>
              <a:ext uri="{FF2B5EF4-FFF2-40B4-BE49-F238E27FC236}">
                <a16:creationId xmlns:a16="http://schemas.microsoft.com/office/drawing/2014/main" id="{12A3AE46-7585-47D6-AAFB-7BA895484E1B}"/>
              </a:ext>
            </a:extLst>
          </p:cNvPr>
          <p:cNvSpPr/>
          <p:nvPr/>
        </p:nvSpPr>
        <p:spPr>
          <a:xfrm>
            <a:off x="815174" y="6445784"/>
            <a:ext cx="1254664" cy="411084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Executive Summary</a:t>
            </a:r>
          </a:p>
        </p:txBody>
      </p:sp>
      <p:sp>
        <p:nvSpPr>
          <p:cNvPr id="37" name="Rectangle: Top Corners Snipped 36">
            <a:extLst>
              <a:ext uri="{FF2B5EF4-FFF2-40B4-BE49-F238E27FC236}">
                <a16:creationId xmlns:a16="http://schemas.microsoft.com/office/drawing/2014/main" id="{944D5557-3F8E-48A2-9C87-73062076B8B1}"/>
              </a:ext>
            </a:extLst>
          </p:cNvPr>
          <p:cNvSpPr/>
          <p:nvPr/>
        </p:nvSpPr>
        <p:spPr>
          <a:xfrm>
            <a:off x="2069838" y="6217119"/>
            <a:ext cx="1254664" cy="639749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>
                <a:latin typeface="Arial" panose="020B0604020202020204" pitchFamily="34" charset="0"/>
                <a:cs typeface="Arial" panose="020B0604020202020204" pitchFamily="34" charset="0"/>
              </a:rPr>
              <a:t>Company Overview</a:t>
            </a:r>
          </a:p>
        </p:txBody>
      </p:sp>
      <p:sp>
        <p:nvSpPr>
          <p:cNvPr id="38" name="Rectangle: Top Corners Snipped 37">
            <a:extLst>
              <a:ext uri="{FF2B5EF4-FFF2-40B4-BE49-F238E27FC236}">
                <a16:creationId xmlns:a16="http://schemas.microsoft.com/office/drawing/2014/main" id="{8A66EB38-EBEC-47FE-B64D-902B320F9A7E}"/>
              </a:ext>
            </a:extLst>
          </p:cNvPr>
          <p:cNvSpPr/>
          <p:nvPr/>
        </p:nvSpPr>
        <p:spPr>
          <a:xfrm>
            <a:off x="3324502" y="6452882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Industry Overview</a:t>
            </a:r>
          </a:p>
        </p:txBody>
      </p:sp>
      <p:sp>
        <p:nvSpPr>
          <p:cNvPr id="39" name="Rectangle: Top Corners Snipped 38">
            <a:extLst>
              <a:ext uri="{FF2B5EF4-FFF2-40B4-BE49-F238E27FC236}">
                <a16:creationId xmlns:a16="http://schemas.microsoft.com/office/drawing/2014/main" id="{54AE49A8-E713-474B-818A-11C44FE228A4}"/>
              </a:ext>
            </a:extLst>
          </p:cNvPr>
          <p:cNvSpPr/>
          <p:nvPr/>
        </p:nvSpPr>
        <p:spPr>
          <a:xfrm>
            <a:off x="4579166" y="6452882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Thesis 1</a:t>
            </a:r>
          </a:p>
        </p:txBody>
      </p:sp>
      <p:sp>
        <p:nvSpPr>
          <p:cNvPr id="40" name="Rectangle: Top Corners Snipped 39">
            <a:extLst>
              <a:ext uri="{FF2B5EF4-FFF2-40B4-BE49-F238E27FC236}">
                <a16:creationId xmlns:a16="http://schemas.microsoft.com/office/drawing/2014/main" id="{DC42FFB2-5DE3-4072-A45C-E5CFA3DDCD6D}"/>
              </a:ext>
            </a:extLst>
          </p:cNvPr>
          <p:cNvSpPr/>
          <p:nvPr/>
        </p:nvSpPr>
        <p:spPr>
          <a:xfrm>
            <a:off x="7088494" y="6445784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Thesis 3</a:t>
            </a:r>
          </a:p>
        </p:txBody>
      </p:sp>
      <p:sp>
        <p:nvSpPr>
          <p:cNvPr id="41" name="Rectangle: Top Corners Snipped 40">
            <a:extLst>
              <a:ext uri="{FF2B5EF4-FFF2-40B4-BE49-F238E27FC236}">
                <a16:creationId xmlns:a16="http://schemas.microsoft.com/office/drawing/2014/main" id="{AD4B8302-BA5B-47FE-B0DE-D1A61B71B61F}"/>
              </a:ext>
            </a:extLst>
          </p:cNvPr>
          <p:cNvSpPr/>
          <p:nvPr/>
        </p:nvSpPr>
        <p:spPr>
          <a:xfrm>
            <a:off x="8343158" y="6445784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Thesis 4</a:t>
            </a:r>
          </a:p>
        </p:txBody>
      </p:sp>
      <p:sp>
        <p:nvSpPr>
          <p:cNvPr id="42" name="Rectangle: Top Corners Snipped 41">
            <a:extLst>
              <a:ext uri="{FF2B5EF4-FFF2-40B4-BE49-F238E27FC236}">
                <a16:creationId xmlns:a16="http://schemas.microsoft.com/office/drawing/2014/main" id="{A8419CEF-5D18-493E-9B41-E648F8E8EDD0}"/>
              </a:ext>
            </a:extLst>
          </p:cNvPr>
          <p:cNvSpPr/>
          <p:nvPr/>
        </p:nvSpPr>
        <p:spPr>
          <a:xfrm>
            <a:off x="9597822" y="6445784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Valuation &amp; Risks</a:t>
            </a:r>
          </a:p>
        </p:txBody>
      </p:sp>
      <p:sp>
        <p:nvSpPr>
          <p:cNvPr id="43" name="Rectangle: Top Corners Snipped 42">
            <a:extLst>
              <a:ext uri="{FF2B5EF4-FFF2-40B4-BE49-F238E27FC236}">
                <a16:creationId xmlns:a16="http://schemas.microsoft.com/office/drawing/2014/main" id="{5C6197CD-C3E1-4A4E-A4E2-5BE9B3AA0FA3}"/>
              </a:ext>
            </a:extLst>
          </p:cNvPr>
          <p:cNvSpPr/>
          <p:nvPr/>
        </p:nvSpPr>
        <p:spPr>
          <a:xfrm>
            <a:off x="5833830" y="6445784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Thesis 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24D48D6-C1CC-4D71-89DF-9BF16FB699E7}"/>
              </a:ext>
            </a:extLst>
          </p:cNvPr>
          <p:cNvSpPr/>
          <p:nvPr/>
        </p:nvSpPr>
        <p:spPr>
          <a:xfrm>
            <a:off x="0" y="827"/>
            <a:ext cx="10505448" cy="59358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95FFA2-D35B-4344-8CEF-6F725B8881C7}"/>
              </a:ext>
            </a:extLst>
          </p:cNvPr>
          <p:cNvSpPr txBox="1"/>
          <p:nvPr/>
        </p:nvSpPr>
        <p:spPr>
          <a:xfrm>
            <a:off x="339204" y="65997"/>
            <a:ext cx="7280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Company Overview</a:t>
            </a:r>
            <a:endParaRPr lang="en-SG" sz="20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0A7163-E6C8-42EA-87FB-5B27F76011AB}"/>
              </a:ext>
            </a:extLst>
          </p:cNvPr>
          <p:cNvSpPr/>
          <p:nvPr/>
        </p:nvSpPr>
        <p:spPr>
          <a:xfrm flipV="1">
            <a:off x="-7942" y="605002"/>
            <a:ext cx="12220136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E5F004-EBFF-4E34-BA87-135D83B6251E}"/>
              </a:ext>
            </a:extLst>
          </p:cNvPr>
          <p:cNvSpPr txBox="1"/>
          <p:nvPr/>
        </p:nvSpPr>
        <p:spPr>
          <a:xfrm>
            <a:off x="11703301" y="6502056"/>
            <a:ext cx="516835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SG">
              <a:solidFill>
                <a:schemeClr val="bg1"/>
              </a:solidFill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3381E25-3DA8-4FB7-8574-9721521D0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448" y="5275"/>
            <a:ext cx="1720814" cy="60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99CE3C-A178-4A6D-B0DE-7B09055CCD05}"/>
              </a:ext>
            </a:extLst>
          </p:cNvPr>
          <p:cNvSpPr txBox="1"/>
          <p:nvPr/>
        </p:nvSpPr>
        <p:spPr>
          <a:xfrm>
            <a:off x="335643" y="778329"/>
            <a:ext cx="1064895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Based in Brisbane, Australia, Domino's Pizza Enterprises Limited opened its first store in 1983. It has since then grown to a network of 2400 stores worldwide.</a:t>
            </a:r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E18B665A-B5DE-4C58-964C-364778D5E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40" y="1551647"/>
            <a:ext cx="5197098" cy="639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B902CB-9A2D-43A0-BBB4-CFACD87E4AB9}"/>
              </a:ext>
            </a:extLst>
          </p:cNvPr>
          <p:cNvSpPr/>
          <p:nvPr/>
        </p:nvSpPr>
        <p:spPr>
          <a:xfrm>
            <a:off x="473982" y="1632047"/>
            <a:ext cx="5191352" cy="21645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DMP is the largest master franchisee of the Domino's Brand. 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It holds franchise rights in 7 different countries, namely: Australia, New Zealand, France, Germany, Belgium, Netherlands, Luxembourg and Japan.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Expansion through store splitting and acquisitions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Revenue stream: corporate and franchise stores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1"/>
                </a:solidFill>
                <a:cs typeface="Calibri"/>
              </a:rPr>
              <a:t>Strategy: technology + goal (Project3TEN)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0E986EC-4148-4524-9B07-735E3B1D4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47" y="1571852"/>
            <a:ext cx="3390900" cy="2238829"/>
          </a:xfrm>
          <a:prstGeom prst="rect">
            <a:avLst/>
          </a:prstGeom>
          <a:ln>
            <a:noFill/>
          </a:ln>
        </p:spPr>
      </p:pic>
      <p:pic>
        <p:nvPicPr>
          <p:cNvPr id="9" name="Picture 9" descr="A picture containing electronics&#10;&#10;Description generated with very high confidence">
            <a:extLst>
              <a:ext uri="{FF2B5EF4-FFF2-40B4-BE49-F238E27FC236}">
                <a16:creationId xmlns:a16="http://schemas.microsoft.com/office/drawing/2014/main" id="{E565D0D3-0B45-4EEB-90A6-CFEACCC90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508" y="1651759"/>
            <a:ext cx="3178628" cy="2130742"/>
          </a:xfrm>
          <a:prstGeom prst="rect">
            <a:avLst/>
          </a:prstGeom>
        </p:spPr>
      </p:pic>
      <p:pic>
        <p:nvPicPr>
          <p:cNvPr id="11" name="Picture 11" descr="A picture containing indoor, wall&#10;&#10;Description generated with very high confidence">
            <a:extLst>
              <a:ext uri="{FF2B5EF4-FFF2-40B4-BE49-F238E27FC236}">
                <a16:creationId xmlns:a16="http://schemas.microsoft.com/office/drawing/2014/main" id="{724ED662-95AE-4582-8E5C-F235F463D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026" y="4608960"/>
            <a:ext cx="2126343" cy="1183909"/>
          </a:xfrm>
          <a:prstGeom prst="rect">
            <a:avLst/>
          </a:prstGeom>
        </p:spPr>
      </p:pic>
      <p:pic>
        <p:nvPicPr>
          <p:cNvPr id="13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089A53F-504F-46F5-95D0-F893AA55F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6779" y="4812041"/>
            <a:ext cx="2743200" cy="777365"/>
          </a:xfrm>
          <a:prstGeom prst="rect">
            <a:avLst/>
          </a:prstGeom>
        </p:spPr>
      </p:pic>
      <p:pic>
        <p:nvPicPr>
          <p:cNvPr id="32" name="Picture 31" descr="A close up of a logo&#10;&#10;Description generated with high confidence">
            <a:extLst>
              <a:ext uri="{FF2B5EF4-FFF2-40B4-BE49-F238E27FC236}">
                <a16:creationId xmlns:a16="http://schemas.microsoft.com/office/drawing/2014/main" id="{B62F82D1-C120-4128-B1A8-54947F762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757" y="4309712"/>
            <a:ext cx="5197098" cy="639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690D1B-EA90-4D3D-9CD0-8522FFC19A0E}"/>
              </a:ext>
            </a:extLst>
          </p:cNvPr>
          <p:cNvSpPr txBox="1"/>
          <p:nvPr/>
        </p:nvSpPr>
        <p:spPr>
          <a:xfrm>
            <a:off x="7762248" y="401307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Advanced Technology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2DEE2-EB5A-4FFD-8A42-F7319813A5D4}"/>
              </a:ext>
            </a:extLst>
          </p:cNvPr>
          <p:cNvSpPr txBox="1"/>
          <p:nvPr/>
        </p:nvSpPr>
        <p:spPr>
          <a:xfrm>
            <a:off x="1792514" y="129729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Business Description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49666E-BBB4-4547-9B85-61D97A54FB35}"/>
              </a:ext>
            </a:extLst>
          </p:cNvPr>
          <p:cNvSpPr txBox="1"/>
          <p:nvPr/>
        </p:nvSpPr>
        <p:spPr>
          <a:xfrm>
            <a:off x="7569716" y="124170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Geographical Statistics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C64087-68E8-4E92-91A5-E487EB76F057}"/>
              </a:ext>
            </a:extLst>
          </p:cNvPr>
          <p:cNvSpPr txBox="1"/>
          <p:nvPr/>
        </p:nvSpPr>
        <p:spPr>
          <a:xfrm>
            <a:off x="6215106" y="3756844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Calibri"/>
              </a:rPr>
              <a:t>Sales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521416-2E8F-4DDF-9D3B-B659FA9397D1}"/>
              </a:ext>
            </a:extLst>
          </p:cNvPr>
          <p:cNvSpPr txBox="1"/>
          <p:nvPr/>
        </p:nvSpPr>
        <p:spPr>
          <a:xfrm>
            <a:off x="9265166" y="3756885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Calibri"/>
              </a:rPr>
              <a:t>Store Count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4AC8FD-90C5-4537-8160-4AC0322A8A17}"/>
              </a:ext>
            </a:extLst>
          </p:cNvPr>
          <p:cNvSpPr txBox="1"/>
          <p:nvPr/>
        </p:nvSpPr>
        <p:spPr>
          <a:xfrm>
            <a:off x="6070597" y="5832855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Pizza Checker</a:t>
            </a:r>
            <a:endParaRPr lang="en-US"/>
          </a:p>
        </p:txBody>
      </p:sp>
      <p:pic>
        <p:nvPicPr>
          <p:cNvPr id="31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9EDFC7C-61CD-4FF3-AC31-84461142ED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515" y="4422951"/>
            <a:ext cx="4320209" cy="1771571"/>
          </a:xfrm>
          <a:prstGeom prst="rect">
            <a:avLst/>
          </a:prstGeom>
        </p:spPr>
      </p:pic>
      <p:pic>
        <p:nvPicPr>
          <p:cNvPr id="33" name="Picture 32" descr="A close up of a logo&#10;&#10;Description generated with high confidence">
            <a:extLst>
              <a:ext uri="{FF2B5EF4-FFF2-40B4-BE49-F238E27FC236}">
                <a16:creationId xmlns:a16="http://schemas.microsoft.com/office/drawing/2014/main" id="{CBE014D9-01A5-4C71-8DA7-1F6563CEB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43" y="4304218"/>
            <a:ext cx="5197098" cy="6399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93682D5-21FC-4396-BF81-6486FEBE3152}"/>
              </a:ext>
            </a:extLst>
          </p:cNvPr>
          <p:cNvSpPr txBox="1"/>
          <p:nvPr/>
        </p:nvSpPr>
        <p:spPr>
          <a:xfrm>
            <a:off x="1309323" y="3912289"/>
            <a:ext cx="345019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Revenue &amp; EBITDA Growth Trend</a:t>
            </a:r>
          </a:p>
        </p:txBody>
      </p:sp>
      <p:pic>
        <p:nvPicPr>
          <p:cNvPr id="21" name="Picture 20" descr="A close up of a logo&#10;&#10;Description generated with high confidence">
            <a:extLst>
              <a:ext uri="{FF2B5EF4-FFF2-40B4-BE49-F238E27FC236}">
                <a16:creationId xmlns:a16="http://schemas.microsoft.com/office/drawing/2014/main" id="{A97FD0E6-104A-4E6A-BC37-0A7A33A25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646" y="1551646"/>
            <a:ext cx="5197098" cy="6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7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2A9D-B9A6-46E8-8B22-8126BE18F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Industry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68723-DF42-4C93-9A59-A426DD718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5382"/>
            <a:ext cx="10515600" cy="4351338"/>
          </a:xfrm>
        </p:spPr>
        <p:txBody>
          <a:bodyPr/>
          <a:lstStyle/>
          <a:p>
            <a:r>
              <a:rPr lang="en-SG" dirty="0"/>
              <a:t>Understanding the company’s position in the industry (e.g. market share, competitive advantage)</a:t>
            </a:r>
          </a:p>
          <a:p>
            <a:endParaRPr lang="en-SG" dirty="0"/>
          </a:p>
          <a:p>
            <a:r>
              <a:rPr lang="en-SG" dirty="0"/>
              <a:t>Porter’s 5 Analysis / SWOT Analysis</a:t>
            </a:r>
          </a:p>
          <a:p>
            <a:endParaRPr lang="en-SG" dirty="0"/>
          </a:p>
          <a:p>
            <a:r>
              <a:rPr lang="en-SG" dirty="0"/>
              <a:t>Outlook and trends of the industry </a:t>
            </a:r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77485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EB5CE4D-F52A-4913-BC69-B00D554CEF31}"/>
              </a:ext>
            </a:extLst>
          </p:cNvPr>
          <p:cNvSpPr/>
          <p:nvPr/>
        </p:nvSpPr>
        <p:spPr>
          <a:xfrm flipV="1">
            <a:off x="20194" y="6646757"/>
            <a:ext cx="12192000" cy="2020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ectangle: Top Corners Snipped 35">
            <a:extLst>
              <a:ext uri="{FF2B5EF4-FFF2-40B4-BE49-F238E27FC236}">
                <a16:creationId xmlns:a16="http://schemas.microsoft.com/office/drawing/2014/main" id="{12A3AE46-7585-47D6-AAFB-7BA895484E1B}"/>
              </a:ext>
            </a:extLst>
          </p:cNvPr>
          <p:cNvSpPr/>
          <p:nvPr/>
        </p:nvSpPr>
        <p:spPr>
          <a:xfrm>
            <a:off x="815174" y="6445784"/>
            <a:ext cx="1254664" cy="411084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Executive Summary</a:t>
            </a:r>
          </a:p>
        </p:txBody>
      </p:sp>
      <p:sp>
        <p:nvSpPr>
          <p:cNvPr id="37" name="Rectangle: Top Corners Snipped 36">
            <a:extLst>
              <a:ext uri="{FF2B5EF4-FFF2-40B4-BE49-F238E27FC236}">
                <a16:creationId xmlns:a16="http://schemas.microsoft.com/office/drawing/2014/main" id="{944D5557-3F8E-48A2-9C87-73062076B8B1}"/>
              </a:ext>
            </a:extLst>
          </p:cNvPr>
          <p:cNvSpPr/>
          <p:nvPr/>
        </p:nvSpPr>
        <p:spPr>
          <a:xfrm>
            <a:off x="2069838" y="6445784"/>
            <a:ext cx="1254664" cy="411084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Company Overview</a:t>
            </a:r>
          </a:p>
        </p:txBody>
      </p:sp>
      <p:sp>
        <p:nvSpPr>
          <p:cNvPr id="38" name="Rectangle: Top Corners Snipped 37">
            <a:extLst>
              <a:ext uri="{FF2B5EF4-FFF2-40B4-BE49-F238E27FC236}">
                <a16:creationId xmlns:a16="http://schemas.microsoft.com/office/drawing/2014/main" id="{8A66EB38-EBEC-47FE-B64D-902B320F9A7E}"/>
              </a:ext>
            </a:extLst>
          </p:cNvPr>
          <p:cNvSpPr/>
          <p:nvPr/>
        </p:nvSpPr>
        <p:spPr>
          <a:xfrm>
            <a:off x="3324502" y="6217119"/>
            <a:ext cx="1254664" cy="639749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Industry Overview</a:t>
            </a:r>
          </a:p>
        </p:txBody>
      </p:sp>
      <p:sp>
        <p:nvSpPr>
          <p:cNvPr id="39" name="Rectangle: Top Corners Snipped 38">
            <a:extLst>
              <a:ext uri="{FF2B5EF4-FFF2-40B4-BE49-F238E27FC236}">
                <a16:creationId xmlns:a16="http://schemas.microsoft.com/office/drawing/2014/main" id="{54AE49A8-E713-474B-818A-11C44FE228A4}"/>
              </a:ext>
            </a:extLst>
          </p:cNvPr>
          <p:cNvSpPr/>
          <p:nvPr/>
        </p:nvSpPr>
        <p:spPr>
          <a:xfrm>
            <a:off x="4579166" y="6452882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Thesis 1</a:t>
            </a:r>
          </a:p>
        </p:txBody>
      </p:sp>
      <p:sp>
        <p:nvSpPr>
          <p:cNvPr id="40" name="Rectangle: Top Corners Snipped 39">
            <a:extLst>
              <a:ext uri="{FF2B5EF4-FFF2-40B4-BE49-F238E27FC236}">
                <a16:creationId xmlns:a16="http://schemas.microsoft.com/office/drawing/2014/main" id="{DC42FFB2-5DE3-4072-A45C-E5CFA3DDCD6D}"/>
              </a:ext>
            </a:extLst>
          </p:cNvPr>
          <p:cNvSpPr/>
          <p:nvPr/>
        </p:nvSpPr>
        <p:spPr>
          <a:xfrm>
            <a:off x="7088494" y="6445784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Thesis 3</a:t>
            </a:r>
          </a:p>
        </p:txBody>
      </p:sp>
      <p:sp>
        <p:nvSpPr>
          <p:cNvPr id="41" name="Rectangle: Top Corners Snipped 40">
            <a:extLst>
              <a:ext uri="{FF2B5EF4-FFF2-40B4-BE49-F238E27FC236}">
                <a16:creationId xmlns:a16="http://schemas.microsoft.com/office/drawing/2014/main" id="{AD4B8302-BA5B-47FE-B0DE-D1A61B71B61F}"/>
              </a:ext>
            </a:extLst>
          </p:cNvPr>
          <p:cNvSpPr/>
          <p:nvPr/>
        </p:nvSpPr>
        <p:spPr>
          <a:xfrm>
            <a:off x="8343158" y="6445784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Thesis 4</a:t>
            </a:r>
          </a:p>
        </p:txBody>
      </p:sp>
      <p:sp>
        <p:nvSpPr>
          <p:cNvPr id="42" name="Rectangle: Top Corners Snipped 41">
            <a:extLst>
              <a:ext uri="{FF2B5EF4-FFF2-40B4-BE49-F238E27FC236}">
                <a16:creationId xmlns:a16="http://schemas.microsoft.com/office/drawing/2014/main" id="{A8419CEF-5D18-493E-9B41-E648F8E8EDD0}"/>
              </a:ext>
            </a:extLst>
          </p:cNvPr>
          <p:cNvSpPr/>
          <p:nvPr/>
        </p:nvSpPr>
        <p:spPr>
          <a:xfrm>
            <a:off x="9597822" y="6445784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Valuation &amp; Risks</a:t>
            </a:r>
          </a:p>
        </p:txBody>
      </p:sp>
      <p:sp>
        <p:nvSpPr>
          <p:cNvPr id="43" name="Rectangle: Top Corners Snipped 42">
            <a:extLst>
              <a:ext uri="{FF2B5EF4-FFF2-40B4-BE49-F238E27FC236}">
                <a16:creationId xmlns:a16="http://schemas.microsoft.com/office/drawing/2014/main" id="{5C6197CD-C3E1-4A4E-A4E2-5BE9B3AA0FA3}"/>
              </a:ext>
            </a:extLst>
          </p:cNvPr>
          <p:cNvSpPr/>
          <p:nvPr/>
        </p:nvSpPr>
        <p:spPr>
          <a:xfrm>
            <a:off x="5833830" y="6445784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Thesis 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24D48D6-C1CC-4D71-89DF-9BF16FB699E7}"/>
              </a:ext>
            </a:extLst>
          </p:cNvPr>
          <p:cNvSpPr/>
          <p:nvPr/>
        </p:nvSpPr>
        <p:spPr>
          <a:xfrm>
            <a:off x="0" y="827"/>
            <a:ext cx="10505448" cy="59358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95FFA2-D35B-4344-8CEF-6F725B8881C7}"/>
              </a:ext>
            </a:extLst>
          </p:cNvPr>
          <p:cNvSpPr txBox="1"/>
          <p:nvPr/>
        </p:nvSpPr>
        <p:spPr>
          <a:xfrm>
            <a:off x="339204" y="65997"/>
            <a:ext cx="728079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SG" sz="2000">
                <a:solidFill>
                  <a:schemeClr val="bg1"/>
                </a:solidFill>
                <a:latin typeface="Arial Black"/>
                <a:cs typeface="Arial" panose="020B0604020202020204" pitchFamily="34" charset="0"/>
              </a:rPr>
              <a:t>Industry Overview</a:t>
            </a:r>
            <a:endParaRPr lang="en-SG" sz="20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0A7163-E6C8-42EA-87FB-5B27F76011AB}"/>
              </a:ext>
            </a:extLst>
          </p:cNvPr>
          <p:cNvSpPr/>
          <p:nvPr/>
        </p:nvSpPr>
        <p:spPr>
          <a:xfrm flipV="1">
            <a:off x="-7942" y="605002"/>
            <a:ext cx="12220136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E5F004-EBFF-4E34-BA87-135D83B6251E}"/>
              </a:ext>
            </a:extLst>
          </p:cNvPr>
          <p:cNvSpPr txBox="1"/>
          <p:nvPr/>
        </p:nvSpPr>
        <p:spPr>
          <a:xfrm>
            <a:off x="11703301" y="6502056"/>
            <a:ext cx="516835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SG">
              <a:solidFill>
                <a:schemeClr val="bg1"/>
              </a:solidFill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3381E25-3DA8-4FB7-8574-9721521D0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448" y="5275"/>
            <a:ext cx="1720814" cy="60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3241FF50-68D9-4820-A63F-E57C62C2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72" y="911971"/>
            <a:ext cx="11233452" cy="1358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209ED2-FFE0-441E-80D4-685934EE1F25}"/>
              </a:ext>
            </a:extLst>
          </p:cNvPr>
          <p:cNvSpPr txBox="1"/>
          <p:nvPr/>
        </p:nvSpPr>
        <p:spPr>
          <a:xfrm>
            <a:off x="4750933" y="62842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Food Consumption Growth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79C5E-9C16-4445-8332-0F84E36EF956}"/>
              </a:ext>
            </a:extLst>
          </p:cNvPr>
          <p:cNvSpPr txBox="1"/>
          <p:nvPr/>
        </p:nvSpPr>
        <p:spPr>
          <a:xfrm>
            <a:off x="583747" y="1000805"/>
            <a:ext cx="5949575" cy="30931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500" b="1" dirty="0"/>
              <a:t>Main drivers of food consumption:</a:t>
            </a:r>
            <a:r>
              <a:rPr lang="en-US" sz="1500" dirty="0"/>
              <a:t> Population Growth &amp; Income</a:t>
            </a:r>
            <a:endParaRPr lang="en-US" sz="15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500" dirty="0">
                <a:cs typeface="Calibri"/>
              </a:rPr>
              <a:t>Australia: </a:t>
            </a:r>
          </a:p>
          <a:p>
            <a:pPr marL="742950" lvl="1" indent="-285750">
              <a:buFont typeface="Wingdings"/>
              <a:buChar char="Ø"/>
            </a:pPr>
            <a:r>
              <a:rPr lang="en-US" sz="1500" dirty="0">
                <a:cs typeface="Calibri"/>
              </a:rPr>
              <a:t>Population growth: 1.3% --&gt; Household food expenditure $92b - $165b</a:t>
            </a:r>
          </a:p>
          <a:p>
            <a:pPr marL="742950" lvl="1" indent="-285750">
              <a:buFont typeface="Wingdings"/>
              <a:buChar char="Ø"/>
            </a:pPr>
            <a:r>
              <a:rPr lang="en-US" sz="1500" dirty="0">
                <a:cs typeface="Calibri"/>
              </a:rPr>
              <a:t>Meals out and Fast Foods: $37b - $69b</a:t>
            </a:r>
          </a:p>
          <a:p>
            <a:pPr marL="285750" indent="-285750">
              <a:buFont typeface="Arial"/>
              <a:buChar char="•"/>
            </a:pPr>
            <a:r>
              <a:rPr lang="en-US" sz="1500" dirty="0">
                <a:cs typeface="Calibri"/>
              </a:rPr>
              <a:t>Europe:</a:t>
            </a:r>
          </a:p>
          <a:p>
            <a:pPr marL="742950" lvl="1" indent="-285750">
              <a:buFont typeface="Wingdings"/>
              <a:buChar char="Ø"/>
            </a:pPr>
            <a:r>
              <a:rPr lang="en-US" sz="1500" dirty="0">
                <a:cs typeface="Calibri"/>
              </a:rPr>
              <a:t>Population growth: 0.19% CAGR from 2020-2025</a:t>
            </a:r>
          </a:p>
          <a:p>
            <a:pPr marL="742950" lvl="1" indent="-285750">
              <a:buFont typeface="Wingdings"/>
              <a:buChar char="Ø"/>
            </a:pPr>
            <a:r>
              <a:rPr lang="en-US" sz="1500" dirty="0">
                <a:cs typeface="Calibri"/>
              </a:rPr>
              <a:t>Western Europe: 2nd largest pizza market after US</a:t>
            </a:r>
          </a:p>
          <a:p>
            <a:pPr indent="-285750">
              <a:buFont typeface="Arial"/>
              <a:buChar char="•"/>
            </a:pPr>
            <a:r>
              <a:rPr lang="en-US" sz="1500" dirty="0">
                <a:cs typeface="Calibri"/>
              </a:rPr>
              <a:t>Japan:</a:t>
            </a:r>
          </a:p>
          <a:p>
            <a:pPr marL="742950" lvl="1" indent="-285750">
              <a:buFont typeface="Wingdings"/>
              <a:buChar char="Ø"/>
            </a:pPr>
            <a:r>
              <a:rPr lang="en-US" sz="1500" dirty="0">
                <a:cs typeface="Calibri"/>
              </a:rPr>
              <a:t>Pizza is a luxury, willing to pay 2x as much as western counterparts</a:t>
            </a:r>
          </a:p>
          <a:p>
            <a:pPr marL="742950" lvl="1" indent="-285750">
              <a:buFont typeface="Wingdings"/>
              <a:buChar char="Ø"/>
            </a:pPr>
            <a:r>
              <a:rPr lang="en-US" sz="1500" dirty="0">
                <a:cs typeface="Calibri"/>
              </a:rPr>
              <a:t>Expect 6x as much choices</a:t>
            </a:r>
          </a:p>
          <a:p>
            <a:pPr lvl="1"/>
            <a:endParaRPr lang="en-US" sz="1500" dirty="0">
              <a:cs typeface="Calibri"/>
            </a:endParaRPr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5EDFE0D-447C-4FAC-8D00-27FBCF076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526" y="1063319"/>
            <a:ext cx="5613400" cy="2238533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170BF8E9-06D1-4728-952B-7CAC6B0DC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271" y="3546993"/>
            <a:ext cx="5419348" cy="667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F8AFB8-EE99-4B10-BD11-1B7F3BE35018}"/>
              </a:ext>
            </a:extLst>
          </p:cNvPr>
          <p:cNvSpPr txBox="1"/>
          <p:nvPr/>
        </p:nvSpPr>
        <p:spPr>
          <a:xfrm>
            <a:off x="7090226" y="3297916"/>
            <a:ext cx="4219575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Rising Digital Ordering and Takeaway Delivery Markets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A574A2C-A960-4E32-BA33-F22CE8C1B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43648"/>
              </p:ext>
            </p:extLst>
          </p:nvPr>
        </p:nvGraphicFramePr>
        <p:xfrm>
          <a:off x="8802687" y="3714750"/>
          <a:ext cx="2896628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254">
                  <a:extLst>
                    <a:ext uri="{9D8B030D-6E8A-4147-A177-3AD203B41FA5}">
                      <a16:colId xmlns:a16="http://schemas.microsoft.com/office/drawing/2014/main" val="3906214550"/>
                    </a:ext>
                  </a:extLst>
                </a:gridCol>
                <a:gridCol w="574772">
                  <a:extLst>
                    <a:ext uri="{9D8B030D-6E8A-4147-A177-3AD203B41FA5}">
                      <a16:colId xmlns:a16="http://schemas.microsoft.com/office/drawing/2014/main" val="757515891"/>
                    </a:ext>
                  </a:extLst>
                </a:gridCol>
                <a:gridCol w="1529602">
                  <a:extLst>
                    <a:ext uri="{9D8B030D-6E8A-4147-A177-3AD203B41FA5}">
                      <a16:colId xmlns:a16="http://schemas.microsoft.com/office/drawing/2014/main" val="4026050824"/>
                    </a:ext>
                  </a:extLst>
                </a:gridCol>
              </a:tblGrid>
              <a:tr h="322695">
                <a:tc>
                  <a:txBody>
                    <a:bodyPr/>
                    <a:lstStyle/>
                    <a:p>
                      <a:pPr rtl="0" fontAlgn="base"/>
                      <a:endParaRPr lang="en-SG" sz="11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SG" sz="1100">
                          <a:effectLst/>
                        </a:rPr>
                        <a:t>FY2018 </a:t>
                      </a:r>
                      <a:endParaRPr lang="en-SG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SG" sz="1100">
                          <a:effectLst/>
                        </a:rPr>
                        <a:t>Year-on-Year Growth (%) </a:t>
                      </a:r>
                      <a:endParaRPr lang="en-SG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257029"/>
                  </a:ext>
                </a:extLst>
              </a:tr>
              <a:tr h="446809">
                <a:tc>
                  <a:txBody>
                    <a:bodyPr/>
                    <a:lstStyle/>
                    <a:p>
                      <a:pPr rtl="0" fontAlgn="base"/>
                      <a:r>
                        <a:rPr lang="en-SG" sz="1100">
                          <a:effectLst/>
                        </a:rPr>
                        <a:t>Total Online Sales </a:t>
                      </a:r>
                      <a:endParaRPr lang="en-SG" b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SG" sz="1100">
                          <a:effectLst/>
                        </a:rPr>
                        <a:t>$1655.5m </a:t>
                      </a:r>
                      <a:endParaRPr lang="en-SG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SG" sz="1100">
                          <a:effectLst/>
                        </a:rPr>
                        <a:t>19.4% </a:t>
                      </a:r>
                      <a:endParaRPr lang="en-SG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30696"/>
                  </a:ext>
                </a:extLst>
              </a:tr>
              <a:tr h="198581">
                <a:tc>
                  <a:txBody>
                    <a:bodyPr/>
                    <a:lstStyle/>
                    <a:p>
                      <a:pPr rtl="0" fontAlgn="base"/>
                      <a:r>
                        <a:rPr lang="en-SG" sz="1100">
                          <a:effectLst/>
                        </a:rPr>
                        <a:t>ANZ </a:t>
                      </a:r>
                      <a:endParaRPr lang="en-SG" b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SG" sz="1100" dirty="0">
                          <a:effectLst/>
                          <a:latin typeface="Calibri" panose="020F0502020204030204" pitchFamily="34" charset="0"/>
                        </a:rPr>
                        <a:t>n.d.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SG" sz="1100" dirty="0">
                          <a:effectLst/>
                        </a:rPr>
                        <a:t>11.8% </a:t>
                      </a:r>
                      <a:endParaRPr lang="en-SG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268830"/>
                  </a:ext>
                </a:extLst>
              </a:tr>
              <a:tr h="198581">
                <a:tc>
                  <a:txBody>
                    <a:bodyPr/>
                    <a:lstStyle/>
                    <a:p>
                      <a:pPr rtl="0" fontAlgn="base"/>
                      <a:r>
                        <a:rPr lang="en-SG" sz="1100">
                          <a:effectLst/>
                        </a:rPr>
                        <a:t>Europe </a:t>
                      </a:r>
                      <a:endParaRPr lang="en-SG" b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SG" sz="1100" dirty="0">
                          <a:effectLst/>
                          <a:latin typeface="Calibri" panose="020F0502020204030204" pitchFamily="34" charset="0"/>
                        </a:rPr>
                        <a:t>n.d.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SG" sz="1100">
                          <a:effectLst/>
                        </a:rPr>
                        <a:t>32.3% </a:t>
                      </a:r>
                      <a:endParaRPr lang="en-SG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64335"/>
                  </a:ext>
                </a:extLst>
              </a:tr>
              <a:tr h="198581">
                <a:tc>
                  <a:txBody>
                    <a:bodyPr/>
                    <a:lstStyle/>
                    <a:p>
                      <a:pPr rtl="0" fontAlgn="base"/>
                      <a:r>
                        <a:rPr lang="en-SG" sz="1100">
                          <a:effectLst/>
                        </a:rPr>
                        <a:t>Japan </a:t>
                      </a:r>
                      <a:endParaRPr lang="en-SG" b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SG" sz="1100" dirty="0">
                          <a:effectLst/>
                          <a:latin typeface="Calibri" panose="020F0502020204030204" pitchFamily="34" charset="0"/>
                        </a:rPr>
                        <a:t>n.d.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SG" sz="1100" dirty="0">
                          <a:effectLst/>
                        </a:rPr>
                        <a:t>11.6% </a:t>
                      </a:r>
                      <a:endParaRPr lang="en-SG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02216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D9A5CA-8356-4FF5-B68B-A1BEF5710CD8}"/>
              </a:ext>
            </a:extLst>
          </p:cNvPr>
          <p:cNvSpPr txBox="1"/>
          <p:nvPr/>
        </p:nvSpPr>
        <p:spPr>
          <a:xfrm>
            <a:off x="6224588" y="3605213"/>
            <a:ext cx="2743200" cy="203132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/>
              <a:t>Takeaway Delivery Market: seen 73% increase. Grow at CAGR of 3.7% p.a. 2018-2020</a:t>
            </a:r>
            <a:endParaRPr lang="en-US" sz="14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cs typeface="Calibri"/>
              </a:rPr>
              <a:t>34% of Australians claim pizza to be fav delivery food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cs typeface="Calibri"/>
              </a:rPr>
              <a:t>¼ of digital orders made through mobile app, industry said to grow to $38b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15B0B4-1DC3-4FE5-8B37-2583F9EC23CD}"/>
              </a:ext>
            </a:extLst>
          </p:cNvPr>
          <p:cNvSpPr/>
          <p:nvPr/>
        </p:nvSpPr>
        <p:spPr>
          <a:xfrm>
            <a:off x="6289675" y="5734050"/>
            <a:ext cx="5613400" cy="406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Alternative Meat Market (8.3%) outpaces Quick-Service Restaurants (2%)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BF42EA-CD4D-4819-B3EE-17E5EA2D3C27}"/>
              </a:ext>
            </a:extLst>
          </p:cNvPr>
          <p:cNvSpPr/>
          <p:nvPr/>
        </p:nvSpPr>
        <p:spPr>
          <a:xfrm>
            <a:off x="549613" y="4862789"/>
            <a:ext cx="3962400" cy="3190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Threat of Substitute Products: </a:t>
            </a:r>
            <a:r>
              <a:rPr lang="en-US" sz="1400" b="1">
                <a:solidFill>
                  <a:schemeClr val="tx1"/>
                </a:solidFill>
                <a:cs typeface="Calibri"/>
              </a:rPr>
              <a:t>High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98306C-1363-4037-B3F9-758A3AB8D97E}"/>
              </a:ext>
            </a:extLst>
          </p:cNvPr>
          <p:cNvSpPr/>
          <p:nvPr/>
        </p:nvSpPr>
        <p:spPr>
          <a:xfrm>
            <a:off x="551200" y="4110313"/>
            <a:ext cx="3970337" cy="3111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Threat of Competitive Rivalry: </a:t>
            </a:r>
            <a:r>
              <a:rPr lang="en-US" sz="1400" b="1">
                <a:solidFill>
                  <a:schemeClr val="tx1"/>
                </a:solidFill>
                <a:cs typeface="Calibri"/>
              </a:rPr>
              <a:t>High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04FF1E-1720-4080-A90D-0E95F3E92D12}"/>
              </a:ext>
            </a:extLst>
          </p:cNvPr>
          <p:cNvSpPr txBox="1"/>
          <p:nvPr/>
        </p:nvSpPr>
        <p:spPr>
          <a:xfrm>
            <a:off x="500400" y="4400826"/>
            <a:ext cx="5156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cs typeface="Calibri"/>
              </a:rPr>
              <a:t>Highly fragmented with many players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72302B-8C66-42D5-915C-030216EB1E14}"/>
              </a:ext>
            </a:extLst>
          </p:cNvPr>
          <p:cNvSpPr txBox="1"/>
          <p:nvPr/>
        </p:nvSpPr>
        <p:spPr>
          <a:xfrm>
            <a:off x="500399" y="5186637"/>
            <a:ext cx="5156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cs typeface="Calibri"/>
              </a:rPr>
              <a:t>Availability of alternatives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cs typeface="Calibri"/>
              </a:rPr>
              <a:t>Low switching costs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DADB379-D2A7-4DFC-8406-A8D40CF5D8B8}"/>
              </a:ext>
            </a:extLst>
          </p:cNvPr>
          <p:cNvCxnSpPr>
            <a:cxnSpLocks/>
          </p:cNvCxnSpPr>
          <p:nvPr/>
        </p:nvCxnSpPr>
        <p:spPr>
          <a:xfrm>
            <a:off x="4552776" y="4200844"/>
            <a:ext cx="535744" cy="199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81B26B-B749-4583-8B7B-248C850827EB}"/>
              </a:ext>
            </a:extLst>
          </p:cNvPr>
          <p:cNvCxnSpPr>
            <a:cxnSpLocks/>
          </p:cNvCxnSpPr>
          <p:nvPr/>
        </p:nvCxnSpPr>
        <p:spPr>
          <a:xfrm flipV="1">
            <a:off x="4545391" y="4902478"/>
            <a:ext cx="551066" cy="20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1B02DEF-A819-4946-9E15-86928251C371}"/>
              </a:ext>
            </a:extLst>
          </p:cNvPr>
          <p:cNvSpPr txBox="1"/>
          <p:nvPr/>
        </p:nvSpPr>
        <p:spPr>
          <a:xfrm>
            <a:off x="5058532" y="4474237"/>
            <a:ext cx="1196133" cy="30777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1367562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00BB6-6340-4DAD-AA8E-2E23D047D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Investment Thesis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E1E95-3EEE-4CA4-8F40-D9B7BCB1F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/>
              <a:t>Reasons to long or short the stock</a:t>
            </a:r>
          </a:p>
          <a:p>
            <a:endParaRPr lang="en-SG" dirty="0"/>
          </a:p>
          <a:p>
            <a:r>
              <a:rPr lang="en-SG" dirty="0"/>
              <a:t>Aim to find theses that are different from the market </a:t>
            </a:r>
          </a:p>
          <a:p>
            <a:endParaRPr lang="en-SG" dirty="0"/>
          </a:p>
          <a:p>
            <a:r>
              <a:rPr lang="en-SG" dirty="0"/>
              <a:t>Unique based on individuals’ acumen</a:t>
            </a:r>
          </a:p>
          <a:p>
            <a:endParaRPr lang="en-SG" dirty="0"/>
          </a:p>
          <a:p>
            <a:r>
              <a:rPr lang="en-SG" dirty="0"/>
              <a:t>Key aspect that differentiates investors</a:t>
            </a:r>
          </a:p>
          <a:p>
            <a:endParaRPr lang="en-SG" dirty="0"/>
          </a:p>
          <a:p>
            <a:r>
              <a:rPr lang="en-SG" dirty="0"/>
              <a:t>Best approach is not to read analysts’ reports first </a:t>
            </a:r>
          </a:p>
          <a:p>
            <a:endParaRPr lang="en-SG" dirty="0"/>
          </a:p>
          <a:p>
            <a:pPr marL="0" indent="0">
              <a:buNone/>
            </a:pPr>
            <a:endParaRPr lang="en-SG" dirty="0"/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6398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%20Shot%202018-12-27%20at%208.19.30%20PM.png">
            <a:extLst>
              <a:ext uri="{FF2B5EF4-FFF2-40B4-BE49-F238E27FC236}">
                <a16:creationId xmlns:a16="http://schemas.microsoft.com/office/drawing/2014/main" id="{8ED49A53-8043-4C7B-9B75-8910AF258365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50995"/>
            <a:ext cx="5989983" cy="257716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317EE4-2EA8-4F52-AB28-F54E394540B6}"/>
              </a:ext>
            </a:extLst>
          </p:cNvPr>
          <p:cNvSpPr/>
          <p:nvPr/>
        </p:nvSpPr>
        <p:spPr>
          <a:xfrm>
            <a:off x="-1" y="827"/>
            <a:ext cx="12192001" cy="5935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2400" b="1" dirty="0"/>
              <a:t>Thesis 1: Significant Headroom In The Core Geographical Markets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98BB4A-D370-4495-9CFE-F4D3D686EAD4}"/>
              </a:ext>
            </a:extLst>
          </p:cNvPr>
          <p:cNvSpPr/>
          <p:nvPr/>
        </p:nvSpPr>
        <p:spPr>
          <a:xfrm flipV="1">
            <a:off x="-1" y="594407"/>
            <a:ext cx="12192001" cy="86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7FFD444-157E-454D-BAE3-CBED89F6C907}"/>
              </a:ext>
            </a:extLst>
          </p:cNvPr>
          <p:cNvSpPr/>
          <p:nvPr/>
        </p:nvSpPr>
        <p:spPr>
          <a:xfrm>
            <a:off x="369570" y="1036156"/>
            <a:ext cx="5476240" cy="76200"/>
          </a:xfrm>
          <a:custGeom>
            <a:avLst/>
            <a:gdLst/>
            <a:ahLst/>
            <a:cxnLst/>
            <a:rect l="l" t="t" r="r" b="b"/>
            <a:pathLst>
              <a:path w="5476240" h="76200">
                <a:moveTo>
                  <a:pt x="38100" y="0"/>
                </a:moveTo>
                <a:lnTo>
                  <a:pt x="23268" y="2988"/>
                </a:lnTo>
                <a:lnTo>
                  <a:pt x="11158" y="11144"/>
                </a:lnTo>
                <a:lnTo>
                  <a:pt x="2993" y="23252"/>
                </a:lnTo>
                <a:lnTo>
                  <a:pt x="0" y="38100"/>
                </a:lnTo>
                <a:lnTo>
                  <a:pt x="2993" y="52947"/>
                </a:lnTo>
                <a:lnTo>
                  <a:pt x="11158" y="65055"/>
                </a:lnTo>
                <a:lnTo>
                  <a:pt x="23268" y="73211"/>
                </a:lnTo>
                <a:lnTo>
                  <a:pt x="38100" y="76200"/>
                </a:lnTo>
                <a:lnTo>
                  <a:pt x="52931" y="73211"/>
                </a:lnTo>
                <a:lnTo>
                  <a:pt x="65041" y="65055"/>
                </a:lnTo>
                <a:lnTo>
                  <a:pt x="73206" y="52947"/>
                </a:lnTo>
                <a:lnTo>
                  <a:pt x="74202" y="48005"/>
                </a:lnTo>
                <a:lnTo>
                  <a:pt x="38100" y="48005"/>
                </a:lnTo>
                <a:lnTo>
                  <a:pt x="38100" y="28193"/>
                </a:lnTo>
                <a:lnTo>
                  <a:pt x="74202" y="28193"/>
                </a:lnTo>
                <a:lnTo>
                  <a:pt x="73206" y="23252"/>
                </a:lnTo>
                <a:lnTo>
                  <a:pt x="65041" y="11144"/>
                </a:lnTo>
                <a:lnTo>
                  <a:pt x="52931" y="2988"/>
                </a:lnTo>
                <a:lnTo>
                  <a:pt x="38100" y="0"/>
                </a:lnTo>
                <a:close/>
              </a:path>
              <a:path w="5476240" h="76200">
                <a:moveTo>
                  <a:pt x="5438140" y="0"/>
                </a:moveTo>
                <a:lnTo>
                  <a:pt x="5423292" y="2988"/>
                </a:lnTo>
                <a:lnTo>
                  <a:pt x="5411184" y="11144"/>
                </a:lnTo>
                <a:lnTo>
                  <a:pt x="5403028" y="23252"/>
                </a:lnTo>
                <a:lnTo>
                  <a:pt x="5400040" y="38100"/>
                </a:lnTo>
                <a:lnTo>
                  <a:pt x="5403028" y="52947"/>
                </a:lnTo>
                <a:lnTo>
                  <a:pt x="5411184" y="65055"/>
                </a:lnTo>
                <a:lnTo>
                  <a:pt x="5423292" y="73211"/>
                </a:lnTo>
                <a:lnTo>
                  <a:pt x="5438140" y="76200"/>
                </a:lnTo>
                <a:lnTo>
                  <a:pt x="5452933" y="73211"/>
                </a:lnTo>
                <a:lnTo>
                  <a:pt x="5465048" y="65055"/>
                </a:lnTo>
                <a:lnTo>
                  <a:pt x="5473233" y="52947"/>
                </a:lnTo>
                <a:lnTo>
                  <a:pt x="5474234" y="48005"/>
                </a:lnTo>
                <a:lnTo>
                  <a:pt x="5438140" y="48005"/>
                </a:lnTo>
                <a:lnTo>
                  <a:pt x="5438140" y="28193"/>
                </a:lnTo>
                <a:lnTo>
                  <a:pt x="5474234" y="28193"/>
                </a:lnTo>
                <a:lnTo>
                  <a:pt x="5473233" y="23252"/>
                </a:lnTo>
                <a:lnTo>
                  <a:pt x="5465048" y="11144"/>
                </a:lnTo>
                <a:lnTo>
                  <a:pt x="5452933" y="2988"/>
                </a:lnTo>
                <a:lnTo>
                  <a:pt x="5438140" y="0"/>
                </a:lnTo>
                <a:close/>
              </a:path>
              <a:path w="5476240" h="76200">
                <a:moveTo>
                  <a:pt x="74202" y="28193"/>
                </a:moveTo>
                <a:lnTo>
                  <a:pt x="38100" y="28193"/>
                </a:lnTo>
                <a:lnTo>
                  <a:pt x="38100" y="48005"/>
                </a:lnTo>
                <a:lnTo>
                  <a:pt x="74202" y="48005"/>
                </a:lnTo>
                <a:lnTo>
                  <a:pt x="76200" y="38100"/>
                </a:lnTo>
                <a:lnTo>
                  <a:pt x="74202" y="28193"/>
                </a:lnTo>
                <a:close/>
              </a:path>
              <a:path w="5476240" h="76200">
                <a:moveTo>
                  <a:pt x="5402033" y="28193"/>
                </a:moveTo>
                <a:lnTo>
                  <a:pt x="74202" y="28193"/>
                </a:lnTo>
                <a:lnTo>
                  <a:pt x="76200" y="38100"/>
                </a:lnTo>
                <a:lnTo>
                  <a:pt x="74202" y="48005"/>
                </a:lnTo>
                <a:lnTo>
                  <a:pt x="5402033" y="48005"/>
                </a:lnTo>
                <a:lnTo>
                  <a:pt x="5400040" y="38100"/>
                </a:lnTo>
                <a:lnTo>
                  <a:pt x="5402033" y="28193"/>
                </a:lnTo>
                <a:close/>
              </a:path>
              <a:path w="5476240" h="76200">
                <a:moveTo>
                  <a:pt x="5474234" y="28193"/>
                </a:moveTo>
                <a:lnTo>
                  <a:pt x="5438140" y="28193"/>
                </a:lnTo>
                <a:lnTo>
                  <a:pt x="5438140" y="48005"/>
                </a:lnTo>
                <a:lnTo>
                  <a:pt x="5474234" y="48005"/>
                </a:lnTo>
                <a:lnTo>
                  <a:pt x="5476240" y="38100"/>
                </a:lnTo>
                <a:lnTo>
                  <a:pt x="5474234" y="28193"/>
                </a:lnTo>
                <a:close/>
              </a:path>
            </a:pathLst>
          </a:custGeom>
          <a:solidFill>
            <a:srgbClr val="4E56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5219D9DD-CE53-4D2B-881F-617B64B39E26}"/>
              </a:ext>
            </a:extLst>
          </p:cNvPr>
          <p:cNvSpPr txBox="1"/>
          <p:nvPr/>
        </p:nvSpPr>
        <p:spPr>
          <a:xfrm>
            <a:off x="369570" y="1129230"/>
            <a:ext cx="5476239" cy="6065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192">
            <a:solidFill>
              <a:srgbClr val="000000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358140" algn="ctr">
              <a:lnSpc>
                <a:spcPct val="100000"/>
              </a:lnSpc>
              <a:spcBef>
                <a:spcPts val="409"/>
              </a:spcBef>
            </a:pPr>
            <a:r>
              <a:rPr lang="en-SG" sz="1200" b="1" dirty="0">
                <a:latin typeface="Arial"/>
                <a:cs typeface="Arial"/>
              </a:rPr>
              <a:t>Management reaffirms guidance of 4650 stores by 2025, an increase of 94.3% from current store counts. This suggests significant room for expansion. 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71EE35-EFF7-42B8-8D06-5AC859D821AB}"/>
              </a:ext>
            </a:extLst>
          </p:cNvPr>
          <p:cNvSpPr txBox="1"/>
          <p:nvPr/>
        </p:nvSpPr>
        <p:spPr>
          <a:xfrm>
            <a:off x="484631" y="782039"/>
            <a:ext cx="524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b="1" dirty="0">
                <a:latin typeface="Arial" panose="020B0604020202020204" pitchFamily="34" charset="0"/>
                <a:cs typeface="Arial" panose="020B0604020202020204" pitchFamily="34" charset="0"/>
              </a:rPr>
              <a:t>Management’s focus on expansion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E82CDB26-2527-48E4-8171-FCBEA720F298}"/>
              </a:ext>
            </a:extLst>
          </p:cNvPr>
          <p:cNvGraphicFramePr/>
          <p:nvPr/>
        </p:nvGraphicFramePr>
        <p:xfrm>
          <a:off x="369570" y="1866900"/>
          <a:ext cx="5476240" cy="4866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object 6">
            <a:extLst>
              <a:ext uri="{FF2B5EF4-FFF2-40B4-BE49-F238E27FC236}">
                <a16:creationId xmlns:a16="http://schemas.microsoft.com/office/drawing/2014/main" id="{F8F8B251-CC96-4337-BF03-9D51E0D1A394}"/>
              </a:ext>
            </a:extLst>
          </p:cNvPr>
          <p:cNvSpPr/>
          <p:nvPr/>
        </p:nvSpPr>
        <p:spPr>
          <a:xfrm>
            <a:off x="6231131" y="1035381"/>
            <a:ext cx="5476240" cy="76200"/>
          </a:xfrm>
          <a:custGeom>
            <a:avLst/>
            <a:gdLst/>
            <a:ahLst/>
            <a:cxnLst/>
            <a:rect l="l" t="t" r="r" b="b"/>
            <a:pathLst>
              <a:path w="5476240" h="76200">
                <a:moveTo>
                  <a:pt x="38100" y="0"/>
                </a:moveTo>
                <a:lnTo>
                  <a:pt x="23268" y="2988"/>
                </a:lnTo>
                <a:lnTo>
                  <a:pt x="11158" y="11144"/>
                </a:lnTo>
                <a:lnTo>
                  <a:pt x="2993" y="23252"/>
                </a:lnTo>
                <a:lnTo>
                  <a:pt x="0" y="38100"/>
                </a:lnTo>
                <a:lnTo>
                  <a:pt x="2993" y="52947"/>
                </a:lnTo>
                <a:lnTo>
                  <a:pt x="11158" y="65055"/>
                </a:lnTo>
                <a:lnTo>
                  <a:pt x="23268" y="73211"/>
                </a:lnTo>
                <a:lnTo>
                  <a:pt x="38100" y="76200"/>
                </a:lnTo>
                <a:lnTo>
                  <a:pt x="52931" y="73211"/>
                </a:lnTo>
                <a:lnTo>
                  <a:pt x="65041" y="65055"/>
                </a:lnTo>
                <a:lnTo>
                  <a:pt x="73206" y="52947"/>
                </a:lnTo>
                <a:lnTo>
                  <a:pt x="74202" y="48005"/>
                </a:lnTo>
                <a:lnTo>
                  <a:pt x="38100" y="48005"/>
                </a:lnTo>
                <a:lnTo>
                  <a:pt x="38100" y="28193"/>
                </a:lnTo>
                <a:lnTo>
                  <a:pt x="74202" y="28193"/>
                </a:lnTo>
                <a:lnTo>
                  <a:pt x="73206" y="23252"/>
                </a:lnTo>
                <a:lnTo>
                  <a:pt x="65041" y="11144"/>
                </a:lnTo>
                <a:lnTo>
                  <a:pt x="52931" y="2988"/>
                </a:lnTo>
                <a:lnTo>
                  <a:pt x="38100" y="0"/>
                </a:lnTo>
                <a:close/>
              </a:path>
              <a:path w="5476240" h="76200">
                <a:moveTo>
                  <a:pt x="5438140" y="0"/>
                </a:moveTo>
                <a:lnTo>
                  <a:pt x="5423292" y="2988"/>
                </a:lnTo>
                <a:lnTo>
                  <a:pt x="5411184" y="11144"/>
                </a:lnTo>
                <a:lnTo>
                  <a:pt x="5403028" y="23252"/>
                </a:lnTo>
                <a:lnTo>
                  <a:pt x="5400040" y="38100"/>
                </a:lnTo>
                <a:lnTo>
                  <a:pt x="5403028" y="52947"/>
                </a:lnTo>
                <a:lnTo>
                  <a:pt x="5411184" y="65055"/>
                </a:lnTo>
                <a:lnTo>
                  <a:pt x="5423292" y="73211"/>
                </a:lnTo>
                <a:lnTo>
                  <a:pt x="5438140" y="76200"/>
                </a:lnTo>
                <a:lnTo>
                  <a:pt x="5452933" y="73211"/>
                </a:lnTo>
                <a:lnTo>
                  <a:pt x="5465048" y="65055"/>
                </a:lnTo>
                <a:lnTo>
                  <a:pt x="5473233" y="52947"/>
                </a:lnTo>
                <a:lnTo>
                  <a:pt x="5474234" y="48005"/>
                </a:lnTo>
                <a:lnTo>
                  <a:pt x="5438140" y="48005"/>
                </a:lnTo>
                <a:lnTo>
                  <a:pt x="5438140" y="28193"/>
                </a:lnTo>
                <a:lnTo>
                  <a:pt x="5474234" y="28193"/>
                </a:lnTo>
                <a:lnTo>
                  <a:pt x="5473233" y="23252"/>
                </a:lnTo>
                <a:lnTo>
                  <a:pt x="5465048" y="11144"/>
                </a:lnTo>
                <a:lnTo>
                  <a:pt x="5452933" y="2988"/>
                </a:lnTo>
                <a:lnTo>
                  <a:pt x="5438140" y="0"/>
                </a:lnTo>
                <a:close/>
              </a:path>
              <a:path w="5476240" h="76200">
                <a:moveTo>
                  <a:pt x="74202" y="28193"/>
                </a:moveTo>
                <a:lnTo>
                  <a:pt x="38100" y="28193"/>
                </a:lnTo>
                <a:lnTo>
                  <a:pt x="38100" y="48005"/>
                </a:lnTo>
                <a:lnTo>
                  <a:pt x="74202" y="48005"/>
                </a:lnTo>
                <a:lnTo>
                  <a:pt x="76200" y="38100"/>
                </a:lnTo>
                <a:lnTo>
                  <a:pt x="74202" y="28193"/>
                </a:lnTo>
                <a:close/>
              </a:path>
              <a:path w="5476240" h="76200">
                <a:moveTo>
                  <a:pt x="5402033" y="28193"/>
                </a:moveTo>
                <a:lnTo>
                  <a:pt x="74202" y="28193"/>
                </a:lnTo>
                <a:lnTo>
                  <a:pt x="76200" y="38100"/>
                </a:lnTo>
                <a:lnTo>
                  <a:pt x="74202" y="48005"/>
                </a:lnTo>
                <a:lnTo>
                  <a:pt x="5402033" y="48005"/>
                </a:lnTo>
                <a:lnTo>
                  <a:pt x="5400040" y="38100"/>
                </a:lnTo>
                <a:lnTo>
                  <a:pt x="5402033" y="28193"/>
                </a:lnTo>
                <a:close/>
              </a:path>
              <a:path w="5476240" h="76200">
                <a:moveTo>
                  <a:pt x="5474234" y="28193"/>
                </a:moveTo>
                <a:lnTo>
                  <a:pt x="5438140" y="28193"/>
                </a:lnTo>
                <a:lnTo>
                  <a:pt x="5438140" y="48005"/>
                </a:lnTo>
                <a:lnTo>
                  <a:pt x="5474234" y="48005"/>
                </a:lnTo>
                <a:lnTo>
                  <a:pt x="5476240" y="38100"/>
                </a:lnTo>
                <a:lnTo>
                  <a:pt x="5474234" y="28193"/>
                </a:lnTo>
                <a:close/>
              </a:path>
            </a:pathLst>
          </a:custGeom>
          <a:solidFill>
            <a:srgbClr val="4E56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699751-08A5-4D5B-8AE6-CF2A2BB97E5F}"/>
              </a:ext>
            </a:extLst>
          </p:cNvPr>
          <p:cNvSpPr txBox="1"/>
          <p:nvPr/>
        </p:nvSpPr>
        <p:spPr>
          <a:xfrm>
            <a:off x="6346192" y="781264"/>
            <a:ext cx="524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b="1" dirty="0">
                <a:latin typeface="Arial" panose="020B0604020202020204" pitchFamily="34" charset="0"/>
                <a:cs typeface="Arial" panose="020B0604020202020204" pitchFamily="34" charset="0"/>
              </a:rPr>
              <a:t>Core Geographical Markets Continue To Grow</a:t>
            </a:r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487CADF8-CCE0-463C-8213-43E420C81B7A}"/>
              </a:ext>
            </a:extLst>
          </p:cNvPr>
          <p:cNvSpPr/>
          <p:nvPr/>
        </p:nvSpPr>
        <p:spPr>
          <a:xfrm>
            <a:off x="6231129" y="3958903"/>
            <a:ext cx="5476240" cy="76200"/>
          </a:xfrm>
          <a:custGeom>
            <a:avLst/>
            <a:gdLst/>
            <a:ahLst/>
            <a:cxnLst/>
            <a:rect l="l" t="t" r="r" b="b"/>
            <a:pathLst>
              <a:path w="5476240" h="76200">
                <a:moveTo>
                  <a:pt x="38100" y="0"/>
                </a:moveTo>
                <a:lnTo>
                  <a:pt x="23268" y="2988"/>
                </a:lnTo>
                <a:lnTo>
                  <a:pt x="11158" y="11144"/>
                </a:lnTo>
                <a:lnTo>
                  <a:pt x="2993" y="23252"/>
                </a:lnTo>
                <a:lnTo>
                  <a:pt x="0" y="38100"/>
                </a:lnTo>
                <a:lnTo>
                  <a:pt x="2993" y="52947"/>
                </a:lnTo>
                <a:lnTo>
                  <a:pt x="11158" y="65055"/>
                </a:lnTo>
                <a:lnTo>
                  <a:pt x="23268" y="73211"/>
                </a:lnTo>
                <a:lnTo>
                  <a:pt x="38100" y="76200"/>
                </a:lnTo>
                <a:lnTo>
                  <a:pt x="52931" y="73211"/>
                </a:lnTo>
                <a:lnTo>
                  <a:pt x="65041" y="65055"/>
                </a:lnTo>
                <a:lnTo>
                  <a:pt x="73206" y="52947"/>
                </a:lnTo>
                <a:lnTo>
                  <a:pt x="74202" y="48005"/>
                </a:lnTo>
                <a:lnTo>
                  <a:pt x="38100" y="48005"/>
                </a:lnTo>
                <a:lnTo>
                  <a:pt x="38100" y="28193"/>
                </a:lnTo>
                <a:lnTo>
                  <a:pt x="74202" y="28193"/>
                </a:lnTo>
                <a:lnTo>
                  <a:pt x="73206" y="23252"/>
                </a:lnTo>
                <a:lnTo>
                  <a:pt x="65041" y="11144"/>
                </a:lnTo>
                <a:lnTo>
                  <a:pt x="52931" y="2988"/>
                </a:lnTo>
                <a:lnTo>
                  <a:pt x="38100" y="0"/>
                </a:lnTo>
                <a:close/>
              </a:path>
              <a:path w="5476240" h="76200">
                <a:moveTo>
                  <a:pt x="5438140" y="0"/>
                </a:moveTo>
                <a:lnTo>
                  <a:pt x="5423292" y="2988"/>
                </a:lnTo>
                <a:lnTo>
                  <a:pt x="5411184" y="11144"/>
                </a:lnTo>
                <a:lnTo>
                  <a:pt x="5403028" y="23252"/>
                </a:lnTo>
                <a:lnTo>
                  <a:pt x="5400040" y="38100"/>
                </a:lnTo>
                <a:lnTo>
                  <a:pt x="5403028" y="52947"/>
                </a:lnTo>
                <a:lnTo>
                  <a:pt x="5411184" y="65055"/>
                </a:lnTo>
                <a:lnTo>
                  <a:pt x="5423292" y="73211"/>
                </a:lnTo>
                <a:lnTo>
                  <a:pt x="5438140" y="76200"/>
                </a:lnTo>
                <a:lnTo>
                  <a:pt x="5452933" y="73211"/>
                </a:lnTo>
                <a:lnTo>
                  <a:pt x="5465048" y="65055"/>
                </a:lnTo>
                <a:lnTo>
                  <a:pt x="5473233" y="52947"/>
                </a:lnTo>
                <a:lnTo>
                  <a:pt x="5474234" y="48005"/>
                </a:lnTo>
                <a:lnTo>
                  <a:pt x="5438140" y="48005"/>
                </a:lnTo>
                <a:lnTo>
                  <a:pt x="5438140" y="28193"/>
                </a:lnTo>
                <a:lnTo>
                  <a:pt x="5474234" y="28193"/>
                </a:lnTo>
                <a:lnTo>
                  <a:pt x="5473233" y="23252"/>
                </a:lnTo>
                <a:lnTo>
                  <a:pt x="5465048" y="11144"/>
                </a:lnTo>
                <a:lnTo>
                  <a:pt x="5452933" y="2988"/>
                </a:lnTo>
                <a:lnTo>
                  <a:pt x="5438140" y="0"/>
                </a:lnTo>
                <a:close/>
              </a:path>
              <a:path w="5476240" h="76200">
                <a:moveTo>
                  <a:pt x="74202" y="28193"/>
                </a:moveTo>
                <a:lnTo>
                  <a:pt x="38100" y="28193"/>
                </a:lnTo>
                <a:lnTo>
                  <a:pt x="38100" y="48005"/>
                </a:lnTo>
                <a:lnTo>
                  <a:pt x="74202" y="48005"/>
                </a:lnTo>
                <a:lnTo>
                  <a:pt x="76200" y="38100"/>
                </a:lnTo>
                <a:lnTo>
                  <a:pt x="74202" y="28193"/>
                </a:lnTo>
                <a:close/>
              </a:path>
              <a:path w="5476240" h="76200">
                <a:moveTo>
                  <a:pt x="5402033" y="28193"/>
                </a:moveTo>
                <a:lnTo>
                  <a:pt x="74202" y="28193"/>
                </a:lnTo>
                <a:lnTo>
                  <a:pt x="76200" y="38100"/>
                </a:lnTo>
                <a:lnTo>
                  <a:pt x="74202" y="48005"/>
                </a:lnTo>
                <a:lnTo>
                  <a:pt x="5402033" y="48005"/>
                </a:lnTo>
                <a:lnTo>
                  <a:pt x="5400040" y="38100"/>
                </a:lnTo>
                <a:lnTo>
                  <a:pt x="5402033" y="28193"/>
                </a:lnTo>
                <a:close/>
              </a:path>
              <a:path w="5476240" h="76200">
                <a:moveTo>
                  <a:pt x="5474234" y="28193"/>
                </a:moveTo>
                <a:lnTo>
                  <a:pt x="5438140" y="28193"/>
                </a:lnTo>
                <a:lnTo>
                  <a:pt x="5438140" y="48005"/>
                </a:lnTo>
                <a:lnTo>
                  <a:pt x="5474234" y="48005"/>
                </a:lnTo>
                <a:lnTo>
                  <a:pt x="5476240" y="38100"/>
                </a:lnTo>
                <a:lnTo>
                  <a:pt x="5474234" y="28193"/>
                </a:lnTo>
                <a:close/>
              </a:path>
            </a:pathLst>
          </a:custGeom>
          <a:solidFill>
            <a:srgbClr val="4E56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FFB78C-4698-4C34-932C-569FA0D16AF3}"/>
              </a:ext>
            </a:extLst>
          </p:cNvPr>
          <p:cNvSpPr txBox="1"/>
          <p:nvPr/>
        </p:nvSpPr>
        <p:spPr>
          <a:xfrm>
            <a:off x="6346190" y="3704786"/>
            <a:ext cx="524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b="1" dirty="0">
                <a:latin typeface="Arial" panose="020B0604020202020204" pitchFamily="34" charset="0"/>
                <a:cs typeface="Arial" panose="020B0604020202020204" pitchFamily="34" charset="0"/>
              </a:rPr>
              <a:t> Well-executed strategies to fuel long-term growth  </a:t>
            </a:r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2BDD7E84-2CB6-43FB-A455-708979A30B46}"/>
              </a:ext>
            </a:extLst>
          </p:cNvPr>
          <p:cNvSpPr txBox="1"/>
          <p:nvPr/>
        </p:nvSpPr>
        <p:spPr>
          <a:xfrm>
            <a:off x="6230302" y="4157017"/>
            <a:ext cx="5476239" cy="25763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192">
            <a:solidFill>
              <a:srgbClr val="000000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529590" indent="-171450">
              <a:lnSpc>
                <a:spcPct val="100000"/>
              </a:lnSpc>
              <a:spcBef>
                <a:spcPts val="409"/>
              </a:spcBef>
              <a:buFont typeface="Wingdings" panose="05000000000000000000" pitchFamily="2" charset="2"/>
              <a:buChar char="ü"/>
            </a:pPr>
            <a:r>
              <a:rPr lang="en-SG" sz="1400" b="1" dirty="0">
                <a:latin typeface="Arial" panose="020B0604020202020204" pitchFamily="34" charset="0"/>
                <a:cs typeface="Arial" panose="020B0604020202020204" pitchFamily="34" charset="0"/>
              </a:rPr>
              <a:t>Acquisition of Hallo Pizza’s </a:t>
            </a:r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170 stores of which 130 stores have agreed to convert to Domino’s Pizza franchises. It is forecasted to increase same store sales between 3%-6% across the group, increase of approximately $227-$247 million to the EBIT</a:t>
            </a:r>
          </a:p>
          <a:p>
            <a:pPr marL="529590" indent="-171450">
              <a:lnSpc>
                <a:spcPct val="100000"/>
              </a:lnSpc>
              <a:spcBef>
                <a:spcPts val="409"/>
              </a:spcBef>
              <a:buFont typeface="Wingdings" panose="05000000000000000000" pitchFamily="2" charset="2"/>
              <a:buChar char="ü"/>
            </a:pPr>
            <a:r>
              <a:rPr lang="en-SG" sz="1400" b="1" dirty="0">
                <a:latin typeface="Arial" panose="020B0604020202020204" pitchFamily="34" charset="0"/>
                <a:cs typeface="Arial" panose="020B0604020202020204" pitchFamily="34" charset="0"/>
              </a:rPr>
              <a:t>Massive growth potential of the Benelux region </a:t>
            </a:r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which has seen high double digit SSS and SSC in both Netherlands and Belgium</a:t>
            </a:r>
          </a:p>
          <a:p>
            <a:pPr marL="529590" indent="-171450">
              <a:lnSpc>
                <a:spcPct val="100000"/>
              </a:lnSpc>
              <a:spcBef>
                <a:spcPts val="409"/>
              </a:spcBef>
              <a:buFont typeface="Wingdings" panose="05000000000000000000" pitchFamily="2" charset="2"/>
              <a:buChar char="ü"/>
            </a:pPr>
            <a:r>
              <a:rPr lang="en-SG" sz="1400" b="1" dirty="0">
                <a:latin typeface="Arial" panose="020B0604020202020204" pitchFamily="34" charset="0"/>
                <a:cs typeface="Arial" panose="020B0604020202020204" pitchFamily="34" charset="0"/>
              </a:rPr>
              <a:t>Store spilt </a:t>
            </a:r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to accommodate higher population density &amp; size</a:t>
            </a:r>
          </a:p>
          <a:p>
            <a:pPr marL="529590" indent="-171450">
              <a:lnSpc>
                <a:spcPct val="100000"/>
              </a:lnSpc>
              <a:spcBef>
                <a:spcPts val="409"/>
              </a:spcBef>
              <a:buFont typeface="Wingdings" panose="05000000000000000000" pitchFamily="2" charset="2"/>
              <a:buChar char="ü"/>
            </a:pPr>
            <a:r>
              <a:rPr lang="en-SG" sz="1400" b="1" dirty="0">
                <a:latin typeface="Arial" panose="020B0604020202020204" pitchFamily="34" charset="0"/>
                <a:cs typeface="Arial" panose="020B0604020202020204" pitchFamily="34" charset="0"/>
              </a:rPr>
              <a:t>Outperforming industry &amp; competitors </a:t>
            </a:r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which are seeing stagnating or declining sales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707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317EE4-2EA8-4F52-AB28-F54E394540B6}"/>
              </a:ext>
            </a:extLst>
          </p:cNvPr>
          <p:cNvSpPr/>
          <p:nvPr/>
        </p:nvSpPr>
        <p:spPr>
          <a:xfrm>
            <a:off x="-1" y="827"/>
            <a:ext cx="12192001" cy="5935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2400" b="1" dirty="0"/>
              <a:t>Thesis 2: Increased Efficiencies &amp; Franchise Profitability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98BB4A-D370-4495-9CFE-F4D3D686EAD4}"/>
              </a:ext>
            </a:extLst>
          </p:cNvPr>
          <p:cNvSpPr/>
          <p:nvPr/>
        </p:nvSpPr>
        <p:spPr>
          <a:xfrm flipV="1">
            <a:off x="-1" y="594407"/>
            <a:ext cx="12192001" cy="86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7FFD444-157E-454D-BAE3-CBED89F6C907}"/>
              </a:ext>
            </a:extLst>
          </p:cNvPr>
          <p:cNvSpPr/>
          <p:nvPr/>
        </p:nvSpPr>
        <p:spPr>
          <a:xfrm>
            <a:off x="369571" y="1064905"/>
            <a:ext cx="5476240" cy="76200"/>
          </a:xfrm>
          <a:custGeom>
            <a:avLst/>
            <a:gdLst/>
            <a:ahLst/>
            <a:cxnLst/>
            <a:rect l="l" t="t" r="r" b="b"/>
            <a:pathLst>
              <a:path w="5476240" h="76200">
                <a:moveTo>
                  <a:pt x="38100" y="0"/>
                </a:moveTo>
                <a:lnTo>
                  <a:pt x="23268" y="2988"/>
                </a:lnTo>
                <a:lnTo>
                  <a:pt x="11158" y="11144"/>
                </a:lnTo>
                <a:lnTo>
                  <a:pt x="2993" y="23252"/>
                </a:lnTo>
                <a:lnTo>
                  <a:pt x="0" y="38100"/>
                </a:lnTo>
                <a:lnTo>
                  <a:pt x="2993" y="52947"/>
                </a:lnTo>
                <a:lnTo>
                  <a:pt x="11158" y="65055"/>
                </a:lnTo>
                <a:lnTo>
                  <a:pt x="23268" y="73211"/>
                </a:lnTo>
                <a:lnTo>
                  <a:pt x="38100" y="76200"/>
                </a:lnTo>
                <a:lnTo>
                  <a:pt x="52931" y="73211"/>
                </a:lnTo>
                <a:lnTo>
                  <a:pt x="65041" y="65055"/>
                </a:lnTo>
                <a:lnTo>
                  <a:pt x="73206" y="52947"/>
                </a:lnTo>
                <a:lnTo>
                  <a:pt x="74202" y="48005"/>
                </a:lnTo>
                <a:lnTo>
                  <a:pt x="38100" y="48005"/>
                </a:lnTo>
                <a:lnTo>
                  <a:pt x="38100" y="28193"/>
                </a:lnTo>
                <a:lnTo>
                  <a:pt x="74202" y="28193"/>
                </a:lnTo>
                <a:lnTo>
                  <a:pt x="73206" y="23252"/>
                </a:lnTo>
                <a:lnTo>
                  <a:pt x="65041" y="11144"/>
                </a:lnTo>
                <a:lnTo>
                  <a:pt x="52931" y="2988"/>
                </a:lnTo>
                <a:lnTo>
                  <a:pt x="38100" y="0"/>
                </a:lnTo>
                <a:close/>
              </a:path>
              <a:path w="5476240" h="76200">
                <a:moveTo>
                  <a:pt x="5438140" y="0"/>
                </a:moveTo>
                <a:lnTo>
                  <a:pt x="5423292" y="2988"/>
                </a:lnTo>
                <a:lnTo>
                  <a:pt x="5411184" y="11144"/>
                </a:lnTo>
                <a:lnTo>
                  <a:pt x="5403028" y="23252"/>
                </a:lnTo>
                <a:lnTo>
                  <a:pt x="5400040" y="38100"/>
                </a:lnTo>
                <a:lnTo>
                  <a:pt x="5403028" y="52947"/>
                </a:lnTo>
                <a:lnTo>
                  <a:pt x="5411184" y="65055"/>
                </a:lnTo>
                <a:lnTo>
                  <a:pt x="5423292" y="73211"/>
                </a:lnTo>
                <a:lnTo>
                  <a:pt x="5438140" y="76200"/>
                </a:lnTo>
                <a:lnTo>
                  <a:pt x="5452933" y="73211"/>
                </a:lnTo>
                <a:lnTo>
                  <a:pt x="5465048" y="65055"/>
                </a:lnTo>
                <a:lnTo>
                  <a:pt x="5473233" y="52947"/>
                </a:lnTo>
                <a:lnTo>
                  <a:pt x="5474234" y="48005"/>
                </a:lnTo>
                <a:lnTo>
                  <a:pt x="5438140" y="48005"/>
                </a:lnTo>
                <a:lnTo>
                  <a:pt x="5438140" y="28193"/>
                </a:lnTo>
                <a:lnTo>
                  <a:pt x="5474234" y="28193"/>
                </a:lnTo>
                <a:lnTo>
                  <a:pt x="5473233" y="23252"/>
                </a:lnTo>
                <a:lnTo>
                  <a:pt x="5465048" y="11144"/>
                </a:lnTo>
                <a:lnTo>
                  <a:pt x="5452933" y="2988"/>
                </a:lnTo>
                <a:lnTo>
                  <a:pt x="5438140" y="0"/>
                </a:lnTo>
                <a:close/>
              </a:path>
              <a:path w="5476240" h="76200">
                <a:moveTo>
                  <a:pt x="74202" y="28193"/>
                </a:moveTo>
                <a:lnTo>
                  <a:pt x="38100" y="28193"/>
                </a:lnTo>
                <a:lnTo>
                  <a:pt x="38100" y="48005"/>
                </a:lnTo>
                <a:lnTo>
                  <a:pt x="74202" y="48005"/>
                </a:lnTo>
                <a:lnTo>
                  <a:pt x="76200" y="38100"/>
                </a:lnTo>
                <a:lnTo>
                  <a:pt x="74202" y="28193"/>
                </a:lnTo>
                <a:close/>
              </a:path>
              <a:path w="5476240" h="76200">
                <a:moveTo>
                  <a:pt x="5402033" y="28193"/>
                </a:moveTo>
                <a:lnTo>
                  <a:pt x="74202" y="28193"/>
                </a:lnTo>
                <a:lnTo>
                  <a:pt x="76200" y="38100"/>
                </a:lnTo>
                <a:lnTo>
                  <a:pt x="74202" y="48005"/>
                </a:lnTo>
                <a:lnTo>
                  <a:pt x="5402033" y="48005"/>
                </a:lnTo>
                <a:lnTo>
                  <a:pt x="5400040" y="38100"/>
                </a:lnTo>
                <a:lnTo>
                  <a:pt x="5402033" y="28193"/>
                </a:lnTo>
                <a:close/>
              </a:path>
              <a:path w="5476240" h="76200">
                <a:moveTo>
                  <a:pt x="5474234" y="28193"/>
                </a:moveTo>
                <a:lnTo>
                  <a:pt x="5438140" y="28193"/>
                </a:lnTo>
                <a:lnTo>
                  <a:pt x="5438140" y="48005"/>
                </a:lnTo>
                <a:lnTo>
                  <a:pt x="5474234" y="48005"/>
                </a:lnTo>
                <a:lnTo>
                  <a:pt x="5476240" y="38100"/>
                </a:lnTo>
                <a:lnTo>
                  <a:pt x="5474234" y="28193"/>
                </a:lnTo>
                <a:close/>
              </a:path>
            </a:pathLst>
          </a:custGeom>
          <a:solidFill>
            <a:srgbClr val="4E56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71EE35-EFF7-42B8-8D06-5AC859D821AB}"/>
              </a:ext>
            </a:extLst>
          </p:cNvPr>
          <p:cNvSpPr txBox="1"/>
          <p:nvPr/>
        </p:nvSpPr>
        <p:spPr>
          <a:xfrm>
            <a:off x="484632" y="810788"/>
            <a:ext cx="524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b="1" dirty="0">
                <a:latin typeface="Arial" panose="020B0604020202020204" pitchFamily="34" charset="0"/>
                <a:cs typeface="Arial" panose="020B0604020202020204" pitchFamily="34" charset="0"/>
              </a:rPr>
              <a:t>Management shift to capital light model through franchises </a:t>
            </a:r>
          </a:p>
        </p:txBody>
      </p:sp>
      <p:sp>
        <p:nvSpPr>
          <p:cNvPr id="12" name="object 17">
            <a:extLst>
              <a:ext uri="{FF2B5EF4-FFF2-40B4-BE49-F238E27FC236}">
                <a16:creationId xmlns:a16="http://schemas.microsoft.com/office/drawing/2014/main" id="{CC523ABF-043D-49BA-A062-60654CC94C5D}"/>
              </a:ext>
            </a:extLst>
          </p:cNvPr>
          <p:cNvSpPr txBox="1"/>
          <p:nvPr/>
        </p:nvSpPr>
        <p:spPr>
          <a:xfrm>
            <a:off x="6243828" y="4078523"/>
            <a:ext cx="5469889" cy="4219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192">
            <a:solidFill>
              <a:srgbClr val="000000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358140" algn="ctr">
              <a:lnSpc>
                <a:spcPct val="100000"/>
              </a:lnSpc>
              <a:spcBef>
                <a:spcPts val="409"/>
              </a:spcBef>
            </a:pPr>
            <a:r>
              <a:rPr lang="en-SG" sz="1200" b="1" dirty="0">
                <a:latin typeface="Arial"/>
                <a:cs typeface="Arial"/>
              </a:rPr>
              <a:t>Ongoing cost control measures and technological endeavours bring about higher margins and franchise profitability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F419D0-5D2B-4492-82DE-412790534431}"/>
              </a:ext>
            </a:extLst>
          </p:cNvPr>
          <p:cNvSpPr txBox="1"/>
          <p:nvPr/>
        </p:nvSpPr>
        <p:spPr>
          <a:xfrm>
            <a:off x="6346189" y="3695119"/>
            <a:ext cx="524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b="1" dirty="0">
                <a:latin typeface="Arial" panose="020B0604020202020204" pitchFamily="34" charset="0"/>
                <a:cs typeface="Arial" panose="020B0604020202020204" pitchFamily="34" charset="0"/>
              </a:rPr>
              <a:t>Stabilisation in CAPEX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62231D-E785-45CD-AAA5-11A55A8A59DD}"/>
              </a:ext>
            </a:extLst>
          </p:cNvPr>
          <p:cNvGraphicFramePr>
            <a:graphicFrameLocks noGrp="1"/>
          </p:cNvGraphicFramePr>
          <p:nvPr/>
        </p:nvGraphicFramePr>
        <p:xfrm>
          <a:off x="369571" y="1266368"/>
          <a:ext cx="5476240" cy="5394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060">
                  <a:extLst>
                    <a:ext uri="{9D8B030D-6E8A-4147-A177-3AD203B41FA5}">
                      <a16:colId xmlns:a16="http://schemas.microsoft.com/office/drawing/2014/main" val="3076317085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4076634629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04918405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124269827"/>
                    </a:ext>
                  </a:extLst>
                </a:gridCol>
              </a:tblGrid>
              <a:tr h="331812">
                <a:tc>
                  <a:txBody>
                    <a:bodyPr/>
                    <a:lstStyle/>
                    <a:p>
                      <a:r>
                        <a:rPr lang="en-SG" sz="1400" b="1" dirty="0">
                          <a:solidFill>
                            <a:schemeClr val="bg1"/>
                          </a:solidFill>
                        </a:rPr>
                        <a:t>Australia/ NZ stores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 b="1" dirty="0">
                          <a:solidFill>
                            <a:schemeClr val="bg1"/>
                          </a:solidFill>
                        </a:rPr>
                        <a:t>FY16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 b="1" dirty="0">
                          <a:solidFill>
                            <a:schemeClr val="bg1"/>
                          </a:solidFill>
                        </a:rPr>
                        <a:t>FY17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 b="1" dirty="0">
                          <a:solidFill>
                            <a:schemeClr val="bg1"/>
                          </a:solidFill>
                        </a:rPr>
                        <a:t>FY18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01741"/>
                  </a:ext>
                </a:extLst>
              </a:tr>
              <a:tr h="331812"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tx1"/>
                          </a:solidFill>
                        </a:rPr>
                        <a:t>Franchised Stores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649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703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259801"/>
                  </a:ext>
                </a:extLst>
              </a:tr>
              <a:tr h="331812"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tx1"/>
                          </a:solidFill>
                        </a:rPr>
                        <a:t>Corporate Stores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000281"/>
                  </a:ext>
                </a:extLst>
              </a:tr>
              <a:tr h="331812">
                <a:tc>
                  <a:txBody>
                    <a:bodyPr/>
                    <a:lstStyle/>
                    <a:p>
                      <a:r>
                        <a:rPr lang="en-SG" sz="1400" b="1" dirty="0">
                          <a:solidFill>
                            <a:schemeClr val="bg1"/>
                          </a:solidFill>
                        </a:rPr>
                        <a:t>European stores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427233"/>
                  </a:ext>
                </a:extLst>
              </a:tr>
              <a:tr h="331812"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tx1"/>
                          </a:solidFill>
                        </a:rPr>
                        <a:t>Franchised Stores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794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991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06333"/>
                  </a:ext>
                </a:extLst>
              </a:tr>
              <a:tr h="331812"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tx1"/>
                          </a:solidFill>
                        </a:rPr>
                        <a:t>Corporate Stores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601649"/>
                  </a:ext>
                </a:extLst>
              </a:tr>
              <a:tr h="331812">
                <a:tc>
                  <a:txBody>
                    <a:bodyPr/>
                    <a:lstStyle/>
                    <a:p>
                      <a:r>
                        <a:rPr lang="en-SG" sz="1400" b="1" dirty="0">
                          <a:solidFill>
                            <a:schemeClr val="bg1"/>
                          </a:solidFill>
                        </a:rPr>
                        <a:t>Japan Stores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745052"/>
                  </a:ext>
                </a:extLst>
              </a:tr>
              <a:tr h="331812"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tx1"/>
                          </a:solidFill>
                        </a:rPr>
                        <a:t>Franchised Stores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218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331778"/>
                  </a:ext>
                </a:extLst>
              </a:tr>
              <a:tr h="331812"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tx1"/>
                          </a:solidFill>
                        </a:rPr>
                        <a:t>Corporate Stores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302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852863"/>
                  </a:ext>
                </a:extLst>
              </a:tr>
              <a:tr h="331812">
                <a:tc>
                  <a:txBody>
                    <a:bodyPr/>
                    <a:lstStyle/>
                    <a:p>
                      <a:r>
                        <a:rPr lang="en-SG" sz="1400" b="1" dirty="0">
                          <a:solidFill>
                            <a:schemeClr val="bg1"/>
                          </a:solidFill>
                        </a:rPr>
                        <a:t>Summary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066139"/>
                  </a:ext>
                </a:extLst>
              </a:tr>
              <a:tr h="331812"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tx1"/>
                          </a:solidFill>
                        </a:rPr>
                        <a:t>Consolidated # of Stores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2135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2393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000775"/>
                  </a:ext>
                </a:extLst>
              </a:tr>
              <a:tr h="331812"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tx1"/>
                          </a:solidFill>
                        </a:rPr>
                        <a:t>Franchised store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77%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077745"/>
                  </a:ext>
                </a:extLst>
              </a:tr>
              <a:tr h="331812"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tx1"/>
                          </a:solidFill>
                        </a:rPr>
                        <a:t>Europe % of total stores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44%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611587"/>
                  </a:ext>
                </a:extLst>
              </a:tr>
              <a:tr h="331812"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tx1"/>
                          </a:solidFill>
                        </a:rPr>
                        <a:t>Japan % of total stores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23%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23%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="0" dirty="0">
                          <a:solidFill>
                            <a:schemeClr val="tx1"/>
                          </a:solidFill>
                        </a:rPr>
                        <a:t>22%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119979"/>
                  </a:ext>
                </a:extLst>
              </a:tr>
            </a:tbl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B0110E-8EA8-4ED3-B41D-4558AAF1E335}"/>
              </a:ext>
            </a:extLst>
          </p:cNvPr>
          <p:cNvSpPr/>
          <p:nvPr/>
        </p:nvSpPr>
        <p:spPr>
          <a:xfrm>
            <a:off x="233680" y="5389309"/>
            <a:ext cx="5720079" cy="1352550"/>
          </a:xfrm>
          <a:prstGeom prst="round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773EB9FB-85D5-406F-BF62-7C983C94E79E}"/>
              </a:ext>
            </a:extLst>
          </p:cNvPr>
          <p:cNvSpPr/>
          <p:nvPr/>
        </p:nvSpPr>
        <p:spPr>
          <a:xfrm>
            <a:off x="6231128" y="1064905"/>
            <a:ext cx="5476240" cy="76200"/>
          </a:xfrm>
          <a:custGeom>
            <a:avLst/>
            <a:gdLst/>
            <a:ahLst/>
            <a:cxnLst/>
            <a:rect l="l" t="t" r="r" b="b"/>
            <a:pathLst>
              <a:path w="5476240" h="76200">
                <a:moveTo>
                  <a:pt x="38100" y="0"/>
                </a:moveTo>
                <a:lnTo>
                  <a:pt x="23268" y="2988"/>
                </a:lnTo>
                <a:lnTo>
                  <a:pt x="11158" y="11144"/>
                </a:lnTo>
                <a:lnTo>
                  <a:pt x="2993" y="23252"/>
                </a:lnTo>
                <a:lnTo>
                  <a:pt x="0" y="38100"/>
                </a:lnTo>
                <a:lnTo>
                  <a:pt x="2993" y="52947"/>
                </a:lnTo>
                <a:lnTo>
                  <a:pt x="11158" y="65055"/>
                </a:lnTo>
                <a:lnTo>
                  <a:pt x="23268" y="73211"/>
                </a:lnTo>
                <a:lnTo>
                  <a:pt x="38100" y="76200"/>
                </a:lnTo>
                <a:lnTo>
                  <a:pt x="52931" y="73211"/>
                </a:lnTo>
                <a:lnTo>
                  <a:pt x="65041" y="65055"/>
                </a:lnTo>
                <a:lnTo>
                  <a:pt x="73206" y="52947"/>
                </a:lnTo>
                <a:lnTo>
                  <a:pt x="74202" y="48005"/>
                </a:lnTo>
                <a:lnTo>
                  <a:pt x="38100" y="48005"/>
                </a:lnTo>
                <a:lnTo>
                  <a:pt x="38100" y="28193"/>
                </a:lnTo>
                <a:lnTo>
                  <a:pt x="74202" y="28193"/>
                </a:lnTo>
                <a:lnTo>
                  <a:pt x="73206" y="23252"/>
                </a:lnTo>
                <a:lnTo>
                  <a:pt x="65041" y="11144"/>
                </a:lnTo>
                <a:lnTo>
                  <a:pt x="52931" y="2988"/>
                </a:lnTo>
                <a:lnTo>
                  <a:pt x="38100" y="0"/>
                </a:lnTo>
                <a:close/>
              </a:path>
              <a:path w="5476240" h="76200">
                <a:moveTo>
                  <a:pt x="5438140" y="0"/>
                </a:moveTo>
                <a:lnTo>
                  <a:pt x="5423292" y="2988"/>
                </a:lnTo>
                <a:lnTo>
                  <a:pt x="5411184" y="11144"/>
                </a:lnTo>
                <a:lnTo>
                  <a:pt x="5403028" y="23252"/>
                </a:lnTo>
                <a:lnTo>
                  <a:pt x="5400040" y="38100"/>
                </a:lnTo>
                <a:lnTo>
                  <a:pt x="5403028" y="52947"/>
                </a:lnTo>
                <a:lnTo>
                  <a:pt x="5411184" y="65055"/>
                </a:lnTo>
                <a:lnTo>
                  <a:pt x="5423292" y="73211"/>
                </a:lnTo>
                <a:lnTo>
                  <a:pt x="5438140" y="76200"/>
                </a:lnTo>
                <a:lnTo>
                  <a:pt x="5452933" y="73211"/>
                </a:lnTo>
                <a:lnTo>
                  <a:pt x="5465048" y="65055"/>
                </a:lnTo>
                <a:lnTo>
                  <a:pt x="5473233" y="52947"/>
                </a:lnTo>
                <a:lnTo>
                  <a:pt x="5474234" y="48005"/>
                </a:lnTo>
                <a:lnTo>
                  <a:pt x="5438140" y="48005"/>
                </a:lnTo>
                <a:lnTo>
                  <a:pt x="5438140" y="28193"/>
                </a:lnTo>
                <a:lnTo>
                  <a:pt x="5474234" y="28193"/>
                </a:lnTo>
                <a:lnTo>
                  <a:pt x="5473233" y="23252"/>
                </a:lnTo>
                <a:lnTo>
                  <a:pt x="5465048" y="11144"/>
                </a:lnTo>
                <a:lnTo>
                  <a:pt x="5452933" y="2988"/>
                </a:lnTo>
                <a:lnTo>
                  <a:pt x="5438140" y="0"/>
                </a:lnTo>
                <a:close/>
              </a:path>
              <a:path w="5476240" h="76200">
                <a:moveTo>
                  <a:pt x="74202" y="28193"/>
                </a:moveTo>
                <a:lnTo>
                  <a:pt x="38100" y="28193"/>
                </a:lnTo>
                <a:lnTo>
                  <a:pt x="38100" y="48005"/>
                </a:lnTo>
                <a:lnTo>
                  <a:pt x="74202" y="48005"/>
                </a:lnTo>
                <a:lnTo>
                  <a:pt x="76200" y="38100"/>
                </a:lnTo>
                <a:lnTo>
                  <a:pt x="74202" y="28193"/>
                </a:lnTo>
                <a:close/>
              </a:path>
              <a:path w="5476240" h="76200">
                <a:moveTo>
                  <a:pt x="5402033" y="28193"/>
                </a:moveTo>
                <a:lnTo>
                  <a:pt x="74202" y="28193"/>
                </a:lnTo>
                <a:lnTo>
                  <a:pt x="76200" y="38100"/>
                </a:lnTo>
                <a:lnTo>
                  <a:pt x="74202" y="48005"/>
                </a:lnTo>
                <a:lnTo>
                  <a:pt x="5402033" y="48005"/>
                </a:lnTo>
                <a:lnTo>
                  <a:pt x="5400040" y="38100"/>
                </a:lnTo>
                <a:lnTo>
                  <a:pt x="5402033" y="28193"/>
                </a:lnTo>
                <a:close/>
              </a:path>
              <a:path w="5476240" h="76200">
                <a:moveTo>
                  <a:pt x="5474234" y="28193"/>
                </a:moveTo>
                <a:lnTo>
                  <a:pt x="5438140" y="28193"/>
                </a:lnTo>
                <a:lnTo>
                  <a:pt x="5438140" y="48005"/>
                </a:lnTo>
                <a:lnTo>
                  <a:pt x="5474234" y="48005"/>
                </a:lnTo>
                <a:lnTo>
                  <a:pt x="5476240" y="38100"/>
                </a:lnTo>
                <a:lnTo>
                  <a:pt x="5474234" y="28193"/>
                </a:lnTo>
                <a:close/>
              </a:path>
            </a:pathLst>
          </a:custGeom>
          <a:solidFill>
            <a:srgbClr val="4E56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72B72D-85DA-49ED-AD77-6E6BE1F17A3E}"/>
              </a:ext>
            </a:extLst>
          </p:cNvPr>
          <p:cNvSpPr txBox="1"/>
          <p:nvPr/>
        </p:nvSpPr>
        <p:spPr>
          <a:xfrm>
            <a:off x="6346189" y="810788"/>
            <a:ext cx="524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b="1" dirty="0">
                <a:latin typeface="Arial" panose="020B0604020202020204" pitchFamily="34" charset="0"/>
                <a:cs typeface="Arial" panose="020B0604020202020204" pitchFamily="34" charset="0"/>
              </a:rPr>
              <a:t>Management shift to capital light model through franchises 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73650908-0F38-4BF7-ACA8-A2028A18110B}"/>
              </a:ext>
            </a:extLst>
          </p:cNvPr>
          <p:cNvGraphicFramePr/>
          <p:nvPr/>
        </p:nvGraphicFramePr>
        <p:xfrm>
          <a:off x="6237476" y="1629559"/>
          <a:ext cx="5469891" cy="2197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object 17">
            <a:extLst>
              <a:ext uri="{FF2B5EF4-FFF2-40B4-BE49-F238E27FC236}">
                <a16:creationId xmlns:a16="http://schemas.microsoft.com/office/drawing/2014/main" id="{76CAF900-0ED4-422C-9BA7-878D32857E92}"/>
              </a:ext>
            </a:extLst>
          </p:cNvPr>
          <p:cNvSpPr txBox="1"/>
          <p:nvPr/>
        </p:nvSpPr>
        <p:spPr>
          <a:xfrm>
            <a:off x="6231129" y="1169490"/>
            <a:ext cx="5476240" cy="4219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192">
            <a:solidFill>
              <a:srgbClr val="000000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358140">
              <a:lnSpc>
                <a:spcPct val="100000"/>
              </a:lnSpc>
              <a:spcBef>
                <a:spcPts val="409"/>
              </a:spcBef>
            </a:pPr>
            <a:r>
              <a:rPr lang="en-SG" sz="1200" b="1" dirty="0">
                <a:latin typeface="Arial"/>
                <a:cs typeface="Arial"/>
              </a:rPr>
              <a:t>We expect continued improvement in EBIDTA margins. Japanese &amp; European operations have large room for operational improvements 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114CEEE2-BE16-447F-8D0F-1666E753105B}"/>
              </a:ext>
            </a:extLst>
          </p:cNvPr>
          <p:cNvSpPr/>
          <p:nvPr/>
        </p:nvSpPr>
        <p:spPr>
          <a:xfrm>
            <a:off x="6237476" y="3903080"/>
            <a:ext cx="5476241" cy="104213"/>
          </a:xfrm>
          <a:custGeom>
            <a:avLst/>
            <a:gdLst/>
            <a:ahLst/>
            <a:cxnLst/>
            <a:rect l="l" t="t" r="r" b="b"/>
            <a:pathLst>
              <a:path w="5476240" h="76200">
                <a:moveTo>
                  <a:pt x="38100" y="0"/>
                </a:moveTo>
                <a:lnTo>
                  <a:pt x="23268" y="2988"/>
                </a:lnTo>
                <a:lnTo>
                  <a:pt x="11158" y="11144"/>
                </a:lnTo>
                <a:lnTo>
                  <a:pt x="2993" y="23252"/>
                </a:lnTo>
                <a:lnTo>
                  <a:pt x="0" y="38100"/>
                </a:lnTo>
                <a:lnTo>
                  <a:pt x="2993" y="52947"/>
                </a:lnTo>
                <a:lnTo>
                  <a:pt x="11158" y="65055"/>
                </a:lnTo>
                <a:lnTo>
                  <a:pt x="23268" y="73211"/>
                </a:lnTo>
                <a:lnTo>
                  <a:pt x="38100" y="76200"/>
                </a:lnTo>
                <a:lnTo>
                  <a:pt x="52931" y="73211"/>
                </a:lnTo>
                <a:lnTo>
                  <a:pt x="65041" y="65055"/>
                </a:lnTo>
                <a:lnTo>
                  <a:pt x="73206" y="52947"/>
                </a:lnTo>
                <a:lnTo>
                  <a:pt x="74202" y="48005"/>
                </a:lnTo>
                <a:lnTo>
                  <a:pt x="38100" y="48005"/>
                </a:lnTo>
                <a:lnTo>
                  <a:pt x="38100" y="28193"/>
                </a:lnTo>
                <a:lnTo>
                  <a:pt x="74202" y="28193"/>
                </a:lnTo>
                <a:lnTo>
                  <a:pt x="73206" y="23252"/>
                </a:lnTo>
                <a:lnTo>
                  <a:pt x="65041" y="11144"/>
                </a:lnTo>
                <a:lnTo>
                  <a:pt x="52931" y="2988"/>
                </a:lnTo>
                <a:lnTo>
                  <a:pt x="38100" y="0"/>
                </a:lnTo>
                <a:close/>
              </a:path>
              <a:path w="5476240" h="76200">
                <a:moveTo>
                  <a:pt x="5438140" y="0"/>
                </a:moveTo>
                <a:lnTo>
                  <a:pt x="5423292" y="2988"/>
                </a:lnTo>
                <a:lnTo>
                  <a:pt x="5411184" y="11144"/>
                </a:lnTo>
                <a:lnTo>
                  <a:pt x="5403028" y="23252"/>
                </a:lnTo>
                <a:lnTo>
                  <a:pt x="5400040" y="38100"/>
                </a:lnTo>
                <a:lnTo>
                  <a:pt x="5403028" y="52947"/>
                </a:lnTo>
                <a:lnTo>
                  <a:pt x="5411184" y="65055"/>
                </a:lnTo>
                <a:lnTo>
                  <a:pt x="5423292" y="73211"/>
                </a:lnTo>
                <a:lnTo>
                  <a:pt x="5438140" y="76200"/>
                </a:lnTo>
                <a:lnTo>
                  <a:pt x="5452933" y="73211"/>
                </a:lnTo>
                <a:lnTo>
                  <a:pt x="5465048" y="65055"/>
                </a:lnTo>
                <a:lnTo>
                  <a:pt x="5473233" y="52947"/>
                </a:lnTo>
                <a:lnTo>
                  <a:pt x="5474234" y="48005"/>
                </a:lnTo>
                <a:lnTo>
                  <a:pt x="5438140" y="48005"/>
                </a:lnTo>
                <a:lnTo>
                  <a:pt x="5438140" y="28193"/>
                </a:lnTo>
                <a:lnTo>
                  <a:pt x="5474234" y="28193"/>
                </a:lnTo>
                <a:lnTo>
                  <a:pt x="5473233" y="23252"/>
                </a:lnTo>
                <a:lnTo>
                  <a:pt x="5465048" y="11144"/>
                </a:lnTo>
                <a:lnTo>
                  <a:pt x="5452933" y="2988"/>
                </a:lnTo>
                <a:lnTo>
                  <a:pt x="5438140" y="0"/>
                </a:lnTo>
                <a:close/>
              </a:path>
              <a:path w="5476240" h="76200">
                <a:moveTo>
                  <a:pt x="74202" y="28193"/>
                </a:moveTo>
                <a:lnTo>
                  <a:pt x="38100" y="28193"/>
                </a:lnTo>
                <a:lnTo>
                  <a:pt x="38100" y="48005"/>
                </a:lnTo>
                <a:lnTo>
                  <a:pt x="74202" y="48005"/>
                </a:lnTo>
                <a:lnTo>
                  <a:pt x="76200" y="38100"/>
                </a:lnTo>
                <a:lnTo>
                  <a:pt x="74202" y="28193"/>
                </a:lnTo>
                <a:close/>
              </a:path>
              <a:path w="5476240" h="76200">
                <a:moveTo>
                  <a:pt x="5402033" y="28193"/>
                </a:moveTo>
                <a:lnTo>
                  <a:pt x="74202" y="28193"/>
                </a:lnTo>
                <a:lnTo>
                  <a:pt x="76200" y="38100"/>
                </a:lnTo>
                <a:lnTo>
                  <a:pt x="74202" y="48005"/>
                </a:lnTo>
                <a:lnTo>
                  <a:pt x="5402033" y="48005"/>
                </a:lnTo>
                <a:lnTo>
                  <a:pt x="5400040" y="38100"/>
                </a:lnTo>
                <a:lnTo>
                  <a:pt x="5402033" y="28193"/>
                </a:lnTo>
                <a:close/>
              </a:path>
              <a:path w="5476240" h="76200">
                <a:moveTo>
                  <a:pt x="5474234" y="28193"/>
                </a:moveTo>
                <a:lnTo>
                  <a:pt x="5438140" y="28193"/>
                </a:lnTo>
                <a:lnTo>
                  <a:pt x="5438140" y="48005"/>
                </a:lnTo>
                <a:lnTo>
                  <a:pt x="5474234" y="48005"/>
                </a:lnTo>
                <a:lnTo>
                  <a:pt x="5476240" y="38100"/>
                </a:lnTo>
                <a:lnTo>
                  <a:pt x="5474234" y="28193"/>
                </a:lnTo>
                <a:close/>
              </a:path>
            </a:pathLst>
          </a:custGeom>
          <a:solidFill>
            <a:srgbClr val="4E567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249A9CF9-13C4-45DA-9E96-6A57F408AB9C}"/>
              </a:ext>
            </a:extLst>
          </p:cNvPr>
          <p:cNvGraphicFramePr/>
          <p:nvPr/>
        </p:nvGraphicFramePr>
        <p:xfrm>
          <a:off x="6231128" y="4500432"/>
          <a:ext cx="5482589" cy="2356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15732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F0200-0FFD-4E98-BECC-27A1F95C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Valuation – Intrinsic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DC0A0-FEB6-4EF3-AB9C-BA817E939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Discounted cash flow model: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Model in investment theses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Requires several assumptions (e.g. revenue growth projections, expenses as a % of revenue, capex as a % of revenue)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Find free cash flow (“cash is king”) and then project it out for the next 5-10 years 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Discount it to the present to find intrinsic value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Discount factor includes finding cost of capital (WACC): cost of equity (CAPM) &amp; cost of debt (credit default spread + risk free rate)</a:t>
            </a:r>
          </a:p>
        </p:txBody>
      </p:sp>
    </p:spTree>
    <p:extLst>
      <p:ext uri="{BB962C8B-B14F-4D97-AF65-F5344CB8AC3E}">
        <p14:creationId xmlns:p14="http://schemas.microsoft.com/office/powerpoint/2010/main" val="3275706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1513-D381-4848-A372-AF33175B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Valuation – Relative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3E00F-5643-4939-B87B-FDFBC555A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SG" dirty="0"/>
              <a:t>Peers comparison: to get a sensing of whether the stock is overvalued or undervalued </a:t>
            </a:r>
          </a:p>
          <a:p>
            <a:endParaRPr lang="en-SG" dirty="0"/>
          </a:p>
          <a:p>
            <a:r>
              <a:rPr lang="en-SG" dirty="0"/>
              <a:t>Price to Earnings (Stock price divide by earnings per share)</a:t>
            </a:r>
          </a:p>
          <a:p>
            <a:pPr marL="0" indent="0">
              <a:buNone/>
            </a:pPr>
            <a:r>
              <a:rPr lang="en-SG" dirty="0"/>
              <a:t>-High growth companies, increasing profits </a:t>
            </a:r>
          </a:p>
          <a:p>
            <a:pPr marL="0" indent="0">
              <a:buNone/>
            </a:pPr>
            <a:endParaRPr lang="en-SG" dirty="0"/>
          </a:p>
          <a:p>
            <a:r>
              <a:rPr lang="en-SG" dirty="0"/>
              <a:t>Price to Book (Stock price divide by net asset per share)</a:t>
            </a:r>
          </a:p>
          <a:p>
            <a:pPr marL="0" indent="0">
              <a:buNone/>
            </a:pPr>
            <a:r>
              <a:rPr lang="en-SG" dirty="0"/>
              <a:t>-Companies with valuable assets e.g. real estates</a:t>
            </a:r>
          </a:p>
          <a:p>
            <a:endParaRPr lang="en-SG" dirty="0"/>
          </a:p>
          <a:p>
            <a:r>
              <a:rPr lang="en-SG" dirty="0"/>
              <a:t>Price to Sales (Stock price divide by sales per share)</a:t>
            </a:r>
          </a:p>
          <a:p>
            <a:pPr marL="0" indent="0">
              <a:buNone/>
            </a:pPr>
            <a:r>
              <a:rPr lang="en-SG" dirty="0"/>
              <a:t>-Normally for start ups</a:t>
            </a:r>
          </a:p>
        </p:txBody>
      </p:sp>
    </p:spTree>
    <p:extLst>
      <p:ext uri="{BB962C8B-B14F-4D97-AF65-F5344CB8AC3E}">
        <p14:creationId xmlns:p14="http://schemas.microsoft.com/office/powerpoint/2010/main" val="802394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EB5CE4D-F52A-4913-BC69-B00D554CEF31}"/>
              </a:ext>
            </a:extLst>
          </p:cNvPr>
          <p:cNvSpPr/>
          <p:nvPr/>
        </p:nvSpPr>
        <p:spPr>
          <a:xfrm flipV="1">
            <a:off x="20194" y="6646757"/>
            <a:ext cx="12192000" cy="2020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ectangle: Top Corners Snipped 35">
            <a:extLst>
              <a:ext uri="{FF2B5EF4-FFF2-40B4-BE49-F238E27FC236}">
                <a16:creationId xmlns:a16="http://schemas.microsoft.com/office/drawing/2014/main" id="{12A3AE46-7585-47D6-AAFB-7BA895484E1B}"/>
              </a:ext>
            </a:extLst>
          </p:cNvPr>
          <p:cNvSpPr/>
          <p:nvPr/>
        </p:nvSpPr>
        <p:spPr>
          <a:xfrm>
            <a:off x="815174" y="6445784"/>
            <a:ext cx="1254664" cy="411084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Executive Summary</a:t>
            </a:r>
          </a:p>
        </p:txBody>
      </p:sp>
      <p:sp>
        <p:nvSpPr>
          <p:cNvPr id="37" name="Rectangle: Top Corners Snipped 36">
            <a:extLst>
              <a:ext uri="{FF2B5EF4-FFF2-40B4-BE49-F238E27FC236}">
                <a16:creationId xmlns:a16="http://schemas.microsoft.com/office/drawing/2014/main" id="{944D5557-3F8E-48A2-9C87-73062076B8B1}"/>
              </a:ext>
            </a:extLst>
          </p:cNvPr>
          <p:cNvSpPr/>
          <p:nvPr/>
        </p:nvSpPr>
        <p:spPr>
          <a:xfrm>
            <a:off x="2069838" y="6452882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Company Overview</a:t>
            </a:r>
          </a:p>
        </p:txBody>
      </p:sp>
      <p:sp>
        <p:nvSpPr>
          <p:cNvPr id="38" name="Rectangle: Top Corners Snipped 37">
            <a:extLst>
              <a:ext uri="{FF2B5EF4-FFF2-40B4-BE49-F238E27FC236}">
                <a16:creationId xmlns:a16="http://schemas.microsoft.com/office/drawing/2014/main" id="{8A66EB38-EBEC-47FE-B64D-902B320F9A7E}"/>
              </a:ext>
            </a:extLst>
          </p:cNvPr>
          <p:cNvSpPr/>
          <p:nvPr/>
        </p:nvSpPr>
        <p:spPr>
          <a:xfrm>
            <a:off x="3324502" y="6452882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Industry Overview</a:t>
            </a:r>
          </a:p>
        </p:txBody>
      </p:sp>
      <p:sp>
        <p:nvSpPr>
          <p:cNvPr id="39" name="Rectangle: Top Corners Snipped 38">
            <a:extLst>
              <a:ext uri="{FF2B5EF4-FFF2-40B4-BE49-F238E27FC236}">
                <a16:creationId xmlns:a16="http://schemas.microsoft.com/office/drawing/2014/main" id="{54AE49A8-E713-474B-818A-11C44FE228A4}"/>
              </a:ext>
            </a:extLst>
          </p:cNvPr>
          <p:cNvSpPr/>
          <p:nvPr/>
        </p:nvSpPr>
        <p:spPr>
          <a:xfrm>
            <a:off x="4579166" y="6452882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Thesis 1</a:t>
            </a:r>
          </a:p>
        </p:txBody>
      </p:sp>
      <p:sp>
        <p:nvSpPr>
          <p:cNvPr id="40" name="Rectangle: Top Corners Snipped 39">
            <a:extLst>
              <a:ext uri="{FF2B5EF4-FFF2-40B4-BE49-F238E27FC236}">
                <a16:creationId xmlns:a16="http://schemas.microsoft.com/office/drawing/2014/main" id="{DC42FFB2-5DE3-4072-A45C-E5CFA3DDCD6D}"/>
              </a:ext>
            </a:extLst>
          </p:cNvPr>
          <p:cNvSpPr/>
          <p:nvPr/>
        </p:nvSpPr>
        <p:spPr>
          <a:xfrm>
            <a:off x="7088494" y="6445784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Thesis 3</a:t>
            </a:r>
          </a:p>
        </p:txBody>
      </p:sp>
      <p:sp>
        <p:nvSpPr>
          <p:cNvPr id="41" name="Rectangle: Top Corners Snipped 40">
            <a:extLst>
              <a:ext uri="{FF2B5EF4-FFF2-40B4-BE49-F238E27FC236}">
                <a16:creationId xmlns:a16="http://schemas.microsoft.com/office/drawing/2014/main" id="{AD4B8302-BA5B-47FE-B0DE-D1A61B71B61F}"/>
              </a:ext>
            </a:extLst>
          </p:cNvPr>
          <p:cNvSpPr/>
          <p:nvPr/>
        </p:nvSpPr>
        <p:spPr>
          <a:xfrm>
            <a:off x="8343158" y="6445784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Thesis 4</a:t>
            </a:r>
          </a:p>
        </p:txBody>
      </p:sp>
      <p:sp>
        <p:nvSpPr>
          <p:cNvPr id="42" name="Rectangle: Top Corners Snipped 41">
            <a:extLst>
              <a:ext uri="{FF2B5EF4-FFF2-40B4-BE49-F238E27FC236}">
                <a16:creationId xmlns:a16="http://schemas.microsoft.com/office/drawing/2014/main" id="{A8419CEF-5D18-493E-9B41-E648F8E8EDD0}"/>
              </a:ext>
            </a:extLst>
          </p:cNvPr>
          <p:cNvSpPr/>
          <p:nvPr/>
        </p:nvSpPr>
        <p:spPr>
          <a:xfrm>
            <a:off x="9597822" y="6217119"/>
            <a:ext cx="1254664" cy="632651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>
                <a:latin typeface="Arial" panose="020B0604020202020204" pitchFamily="34" charset="0"/>
                <a:cs typeface="Arial" panose="020B0604020202020204" pitchFamily="34" charset="0"/>
              </a:rPr>
              <a:t>Valuation &amp; Risks</a:t>
            </a:r>
          </a:p>
        </p:txBody>
      </p:sp>
      <p:sp>
        <p:nvSpPr>
          <p:cNvPr id="43" name="Rectangle: Top Corners Snipped 42">
            <a:extLst>
              <a:ext uri="{FF2B5EF4-FFF2-40B4-BE49-F238E27FC236}">
                <a16:creationId xmlns:a16="http://schemas.microsoft.com/office/drawing/2014/main" id="{5C6197CD-C3E1-4A4E-A4E2-5BE9B3AA0FA3}"/>
              </a:ext>
            </a:extLst>
          </p:cNvPr>
          <p:cNvSpPr/>
          <p:nvPr/>
        </p:nvSpPr>
        <p:spPr>
          <a:xfrm>
            <a:off x="5833830" y="6445784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Thesis 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24D48D6-C1CC-4D71-89DF-9BF16FB699E7}"/>
              </a:ext>
            </a:extLst>
          </p:cNvPr>
          <p:cNvSpPr/>
          <p:nvPr/>
        </p:nvSpPr>
        <p:spPr>
          <a:xfrm>
            <a:off x="0" y="827"/>
            <a:ext cx="10505448" cy="59358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95FFA2-D35B-4344-8CEF-6F725B8881C7}"/>
              </a:ext>
            </a:extLst>
          </p:cNvPr>
          <p:cNvSpPr txBox="1"/>
          <p:nvPr/>
        </p:nvSpPr>
        <p:spPr>
          <a:xfrm>
            <a:off x="339204" y="67853"/>
            <a:ext cx="728079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SG" sz="2000">
                <a:solidFill>
                  <a:schemeClr val="bg1"/>
                </a:solidFill>
                <a:latin typeface="Arial Black"/>
                <a:cs typeface="Arial" panose="020B0604020202020204" pitchFamily="34" charset="0"/>
              </a:rPr>
              <a:t>Valuation</a:t>
            </a:r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0A7163-E6C8-42EA-87FB-5B27F76011AB}"/>
              </a:ext>
            </a:extLst>
          </p:cNvPr>
          <p:cNvSpPr/>
          <p:nvPr/>
        </p:nvSpPr>
        <p:spPr>
          <a:xfrm flipV="1">
            <a:off x="-7942" y="605002"/>
            <a:ext cx="12220136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E5F004-EBFF-4E34-BA87-135D83B6251E}"/>
              </a:ext>
            </a:extLst>
          </p:cNvPr>
          <p:cNvSpPr txBox="1"/>
          <p:nvPr/>
        </p:nvSpPr>
        <p:spPr>
          <a:xfrm>
            <a:off x="11703301" y="6502056"/>
            <a:ext cx="516835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SG">
              <a:solidFill>
                <a:schemeClr val="bg1"/>
              </a:solidFill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3381E25-3DA8-4FB7-8574-9721521D0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448" y="5275"/>
            <a:ext cx="1720814" cy="60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498347-C914-45CD-B765-C0F6CC050ECA}"/>
              </a:ext>
            </a:extLst>
          </p:cNvPr>
          <p:cNvGraphicFramePr>
            <a:graphicFrameLocks noGrp="1"/>
          </p:cNvGraphicFramePr>
          <p:nvPr/>
        </p:nvGraphicFramePr>
        <p:xfrm>
          <a:off x="3849861" y="1009935"/>
          <a:ext cx="8187394" cy="2985187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2168474">
                  <a:extLst>
                    <a:ext uri="{9D8B030D-6E8A-4147-A177-3AD203B41FA5}">
                      <a16:colId xmlns:a16="http://schemas.microsoft.com/office/drawing/2014/main" val="3436020862"/>
                    </a:ext>
                  </a:extLst>
                </a:gridCol>
                <a:gridCol w="591404">
                  <a:extLst>
                    <a:ext uri="{9D8B030D-6E8A-4147-A177-3AD203B41FA5}">
                      <a16:colId xmlns:a16="http://schemas.microsoft.com/office/drawing/2014/main" val="1254571174"/>
                    </a:ext>
                  </a:extLst>
                </a:gridCol>
                <a:gridCol w="667224">
                  <a:extLst>
                    <a:ext uri="{9D8B030D-6E8A-4147-A177-3AD203B41FA5}">
                      <a16:colId xmlns:a16="http://schemas.microsoft.com/office/drawing/2014/main" val="970691604"/>
                    </a:ext>
                  </a:extLst>
                </a:gridCol>
                <a:gridCol w="606565">
                  <a:extLst>
                    <a:ext uri="{9D8B030D-6E8A-4147-A177-3AD203B41FA5}">
                      <a16:colId xmlns:a16="http://schemas.microsoft.com/office/drawing/2014/main" val="3265516721"/>
                    </a:ext>
                  </a:extLst>
                </a:gridCol>
                <a:gridCol w="576240">
                  <a:extLst>
                    <a:ext uri="{9D8B030D-6E8A-4147-A177-3AD203B41FA5}">
                      <a16:colId xmlns:a16="http://schemas.microsoft.com/office/drawing/2014/main" val="3917588432"/>
                    </a:ext>
                  </a:extLst>
                </a:gridCol>
                <a:gridCol w="606565">
                  <a:extLst>
                    <a:ext uri="{9D8B030D-6E8A-4147-A177-3AD203B41FA5}">
                      <a16:colId xmlns:a16="http://schemas.microsoft.com/office/drawing/2014/main" val="543396012"/>
                    </a:ext>
                  </a:extLst>
                </a:gridCol>
                <a:gridCol w="561074">
                  <a:extLst>
                    <a:ext uri="{9D8B030D-6E8A-4147-A177-3AD203B41FA5}">
                      <a16:colId xmlns:a16="http://schemas.microsoft.com/office/drawing/2014/main" val="3031137737"/>
                    </a:ext>
                  </a:extLst>
                </a:gridCol>
                <a:gridCol w="621731">
                  <a:extLst>
                    <a:ext uri="{9D8B030D-6E8A-4147-A177-3AD203B41FA5}">
                      <a16:colId xmlns:a16="http://schemas.microsoft.com/office/drawing/2014/main" val="2224023029"/>
                    </a:ext>
                  </a:extLst>
                </a:gridCol>
                <a:gridCol w="591404">
                  <a:extLst>
                    <a:ext uri="{9D8B030D-6E8A-4147-A177-3AD203B41FA5}">
                      <a16:colId xmlns:a16="http://schemas.microsoft.com/office/drawing/2014/main" val="2411727190"/>
                    </a:ext>
                  </a:extLst>
                </a:gridCol>
                <a:gridCol w="606565">
                  <a:extLst>
                    <a:ext uri="{9D8B030D-6E8A-4147-A177-3AD203B41FA5}">
                      <a16:colId xmlns:a16="http://schemas.microsoft.com/office/drawing/2014/main" val="4247932170"/>
                    </a:ext>
                  </a:extLst>
                </a:gridCol>
                <a:gridCol w="590148">
                  <a:extLst>
                    <a:ext uri="{9D8B030D-6E8A-4147-A177-3AD203B41FA5}">
                      <a16:colId xmlns:a16="http://schemas.microsoft.com/office/drawing/2014/main" val="964216375"/>
                    </a:ext>
                  </a:extLst>
                </a:gridCol>
              </a:tblGrid>
              <a:tr h="1534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Free Cash Flows Projections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Historical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067440"/>
                  </a:ext>
                </a:extLst>
              </a:tr>
              <a:tr h="2664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Financial Year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2014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2015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2023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44779118"/>
                  </a:ext>
                </a:extLst>
              </a:tr>
              <a:tr h="2664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Currency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AUD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AUD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AUD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AUD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AUD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AUD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AUD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AUD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AUD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AUD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2896260"/>
                  </a:ext>
                </a:extLst>
              </a:tr>
              <a:tr h="2372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Revenue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585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698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924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1,065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1,143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1,286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1,494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1,681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1,851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2,005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71778150"/>
                  </a:ext>
                </a:extLst>
              </a:tr>
              <a:tr h="2664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EBIT*(1-T)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131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164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149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178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206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233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260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97228627"/>
                  </a:ext>
                </a:extLst>
              </a:tr>
              <a:tr h="3080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Capex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(37.6) 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(59.7) 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(86.8) 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(66.0) 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(54.1) 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(70.0) 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(70.0) 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(70.0) 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(70.0) 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(70.0) 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47160405"/>
                  </a:ext>
                </a:extLst>
              </a:tr>
              <a:tr h="3080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Cash Acquisitions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(244.7) 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(12.2) 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(174.5) 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(25.8) 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(112.5) 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(113.9) 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(113.9) 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(113.9) 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(113.9) 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(113.9) 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82797455"/>
                  </a:ext>
                </a:extLst>
              </a:tr>
              <a:tr h="3080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Depreciation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21.7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27.5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38.1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46.4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53.5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61.4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72.8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83.6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93.9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103.7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05399345"/>
                  </a:ext>
                </a:extLst>
              </a:tr>
              <a:tr h="3080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Changes in operating working capital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0.0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222.5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111.2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72.2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52.3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53.91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55.52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57.19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58.91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60.67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72241732"/>
                  </a:ext>
                </a:extLst>
              </a:tr>
              <a:tr h="3080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Free cash flow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(191.6) 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(173.8) 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(203.8) 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46.6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17.0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(27.9) 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11.1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48.5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84.3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118.7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02722194"/>
                  </a:ext>
                </a:extLst>
              </a:tr>
            </a:tbl>
          </a:graphicData>
        </a:graphic>
      </p:graphicFrame>
      <p:pic>
        <p:nvPicPr>
          <p:cNvPr id="50" name="Picture 49">
            <a:extLst>
              <a:ext uri="{FF2B5EF4-FFF2-40B4-BE49-F238E27FC236}">
                <a16:creationId xmlns:a16="http://schemas.microsoft.com/office/drawing/2014/main" id="{BEA13CBC-3E3E-41DB-B7D8-72C9E7BBD248}"/>
              </a:ext>
            </a:extLst>
          </p:cNvPr>
          <p:cNvPicPr/>
          <p:nvPr/>
        </p:nvPicPr>
        <p:blipFill rotWithShape="1">
          <a:blip r:embed="rId3"/>
          <a:srcRect l="4718" t="36517" r="14384" b="25225"/>
          <a:stretch/>
        </p:blipFill>
        <p:spPr bwMode="auto">
          <a:xfrm>
            <a:off x="7085586" y="4423207"/>
            <a:ext cx="4971437" cy="17876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E87AE609-2FD7-45AD-B164-8F3998EEBF6B}"/>
              </a:ext>
            </a:extLst>
          </p:cNvPr>
          <p:cNvGraphicFramePr>
            <a:graphicFrameLocks noGrp="1"/>
          </p:cNvGraphicFramePr>
          <p:nvPr/>
        </p:nvGraphicFramePr>
        <p:xfrm>
          <a:off x="338452" y="1011629"/>
          <a:ext cx="3279508" cy="5238732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2082720">
                  <a:extLst>
                    <a:ext uri="{9D8B030D-6E8A-4147-A177-3AD203B41FA5}">
                      <a16:colId xmlns:a16="http://schemas.microsoft.com/office/drawing/2014/main" val="967650425"/>
                    </a:ext>
                  </a:extLst>
                </a:gridCol>
                <a:gridCol w="1196788">
                  <a:extLst>
                    <a:ext uri="{9D8B030D-6E8A-4147-A177-3AD203B41FA5}">
                      <a16:colId xmlns:a16="http://schemas.microsoft.com/office/drawing/2014/main" val="4000504856"/>
                    </a:ext>
                  </a:extLst>
                </a:gridCol>
              </a:tblGrid>
              <a:tr h="3856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Inputs</a:t>
                      </a:r>
                      <a:endParaRPr lang="en-SG" sz="14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  <a:endParaRPr lang="en-SG" sz="14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41560190"/>
                  </a:ext>
                </a:extLst>
              </a:tr>
              <a:tr h="4017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Risk Free Rate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/>
                          <a:cs typeface="Arial"/>
                        </a:rPr>
                        <a:t>2.75%</a:t>
                      </a:r>
                      <a:endParaRPr lang="en-SG" sz="1200">
                        <a:effectLst/>
                        <a:latin typeface="Arial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94392785"/>
                  </a:ext>
                </a:extLst>
              </a:tr>
              <a:tr h="4017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Risk Premium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/>
                          <a:cs typeface="Arial"/>
                        </a:rPr>
                        <a:t>5.08%</a:t>
                      </a:r>
                      <a:endParaRPr lang="en-SG" sz="1200">
                        <a:effectLst/>
                        <a:latin typeface="Arial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29218435"/>
                  </a:ext>
                </a:extLst>
              </a:tr>
              <a:tr h="4017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Beta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/>
                          <a:cs typeface="Arial"/>
                        </a:rPr>
                        <a:t>1.35</a:t>
                      </a:r>
                      <a:endParaRPr lang="en-SG" sz="1200">
                        <a:effectLst/>
                        <a:latin typeface="Arial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54842463"/>
                  </a:ext>
                </a:extLst>
              </a:tr>
              <a:tr h="4017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CAPM Cost of Equity 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/>
                          <a:cs typeface="Arial"/>
                        </a:rPr>
                        <a:t>9.61%</a:t>
                      </a:r>
                      <a:endParaRPr lang="en-SG" sz="1200">
                        <a:effectLst/>
                        <a:latin typeface="Arial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26695241"/>
                  </a:ext>
                </a:extLst>
              </a:tr>
              <a:tr h="4017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 Spread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/>
                          <a:cs typeface="Arial"/>
                        </a:rPr>
                        <a:t>0.54%</a:t>
                      </a:r>
                      <a:endParaRPr lang="en-SG" sz="1200">
                        <a:effectLst/>
                        <a:latin typeface="Arial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7303893"/>
                  </a:ext>
                </a:extLst>
              </a:tr>
              <a:tr h="4017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/>
                          <a:cs typeface="Arial"/>
                        </a:rPr>
                        <a:t>Pre Tax Cost of Debt</a:t>
                      </a:r>
                      <a:endParaRPr lang="en-SG" sz="1200">
                        <a:effectLst/>
                        <a:latin typeface="Arial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3.29%</a:t>
                      </a:r>
                      <a:endParaRPr lang="en-SG" sz="1200" dirty="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03778216"/>
                  </a:ext>
                </a:extLst>
              </a:tr>
              <a:tr h="4017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/>
                          <a:cs typeface="Arial"/>
                        </a:rPr>
                        <a:t>After Tax Cost of Debt</a:t>
                      </a:r>
                      <a:endParaRPr lang="en-SG" sz="1200">
                        <a:effectLst/>
                        <a:latin typeface="Arial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2.30%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65588653"/>
                  </a:ext>
                </a:extLst>
              </a:tr>
              <a:tr h="4017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/>
                          <a:cs typeface="Arial"/>
                        </a:rPr>
                        <a:t>Debt Weightage</a:t>
                      </a:r>
                      <a:endParaRPr lang="en-SG" sz="1200">
                        <a:effectLst/>
                        <a:latin typeface="Arial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66%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5283806"/>
                  </a:ext>
                </a:extLst>
              </a:tr>
              <a:tr h="4017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/>
                          <a:cs typeface="Arial"/>
                        </a:rPr>
                        <a:t>Equity Weightage</a:t>
                      </a:r>
                      <a:endParaRPr lang="en-SG" sz="1200">
                        <a:effectLst/>
                        <a:latin typeface="Arial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34%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59540070"/>
                  </a:ext>
                </a:extLst>
              </a:tr>
              <a:tr h="4017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/>
                          <a:cs typeface="Arial"/>
                        </a:rPr>
                        <a:t>WACC</a:t>
                      </a:r>
                      <a:endParaRPr lang="en-SG" sz="1200">
                        <a:effectLst/>
                        <a:latin typeface="Arial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4.79%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15586999"/>
                  </a:ext>
                </a:extLst>
              </a:tr>
              <a:tr h="4338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Terminal Value Growth Rate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2.75%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32194523"/>
                  </a:ext>
                </a:extLst>
              </a:tr>
              <a:tr h="4017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/>
                          <a:cs typeface="Arial"/>
                        </a:rPr>
                        <a:t>Terminal Value</a:t>
                      </a:r>
                      <a:endParaRPr lang="en-SG" sz="1200">
                        <a:effectLst/>
                        <a:latin typeface="Arial"/>
                        <a:ea typeface="DengXian" panose="02010600030101010101" pitchFamily="2" charset="-122"/>
                        <a:cs typeface="Arial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6,261 </a:t>
                      </a:r>
                      <a:endParaRPr lang="en-SG" sz="1200" dirty="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91701308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DC6BE56E-162B-4A5A-9215-81CB8832C8B0}"/>
              </a:ext>
            </a:extLst>
          </p:cNvPr>
          <p:cNvGraphicFramePr>
            <a:graphicFrameLocks noGrp="1"/>
          </p:cNvGraphicFramePr>
          <p:nvPr/>
        </p:nvGraphicFramePr>
        <p:xfrm>
          <a:off x="3852580" y="4328507"/>
          <a:ext cx="2970250" cy="179759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2361420">
                  <a:extLst>
                    <a:ext uri="{9D8B030D-6E8A-4147-A177-3AD203B41FA5}">
                      <a16:colId xmlns:a16="http://schemas.microsoft.com/office/drawing/2014/main" val="1709787334"/>
                    </a:ext>
                  </a:extLst>
                </a:gridCol>
                <a:gridCol w="608830">
                  <a:extLst>
                    <a:ext uri="{9D8B030D-6E8A-4147-A177-3AD203B41FA5}">
                      <a16:colId xmlns:a16="http://schemas.microsoft.com/office/drawing/2014/main" val="1527364463"/>
                    </a:ext>
                  </a:extLst>
                </a:gridCol>
              </a:tblGrid>
              <a:tr h="33626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Valuation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66541"/>
                  </a:ext>
                </a:extLst>
              </a:tr>
              <a:tr h="1800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 period PV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246 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0106644"/>
                  </a:ext>
                </a:extLst>
              </a:tr>
              <a:tr h="1800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Terminal value PV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4,956 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61285536"/>
                  </a:ext>
                </a:extLst>
              </a:tr>
              <a:tr h="1800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Enterprise Value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5201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9052106"/>
                  </a:ext>
                </a:extLst>
              </a:tr>
              <a:tr h="1800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(+)Cash &amp; equivalents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 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51328460"/>
                  </a:ext>
                </a:extLst>
              </a:tr>
              <a:tr h="1800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(-)Total borrowings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599 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84281197"/>
                  </a:ext>
                </a:extLst>
              </a:tr>
              <a:tr h="1800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Equity Value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4679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58188221"/>
                  </a:ext>
                </a:extLst>
              </a:tr>
              <a:tr h="1800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of shares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87 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365645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Share Price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53.56 </a:t>
                      </a:r>
                      <a:endParaRPr lang="en-SG" sz="1200"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2073367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6292569A-B387-477E-992E-50CF94C880B2}"/>
              </a:ext>
            </a:extLst>
          </p:cNvPr>
          <p:cNvSpPr txBox="1"/>
          <p:nvPr/>
        </p:nvSpPr>
        <p:spPr>
          <a:xfrm>
            <a:off x="722709" y="689475"/>
            <a:ext cx="2665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b="1" u="sng">
                <a:latin typeface="Arial "/>
              </a:rPr>
              <a:t>Key Inputs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AEC9AA-8F47-42A5-9484-539E043015F6}"/>
              </a:ext>
            </a:extLst>
          </p:cNvPr>
          <p:cNvSpPr txBox="1"/>
          <p:nvPr/>
        </p:nvSpPr>
        <p:spPr>
          <a:xfrm>
            <a:off x="6685130" y="689475"/>
            <a:ext cx="3279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u="sng">
                <a:latin typeface="Arial "/>
              </a:rPr>
              <a:t>Free Cash Flows Projections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9A05E0-4D59-4E4F-9BE0-45E547103FA4}"/>
              </a:ext>
            </a:extLst>
          </p:cNvPr>
          <p:cNvSpPr txBox="1"/>
          <p:nvPr/>
        </p:nvSpPr>
        <p:spPr>
          <a:xfrm>
            <a:off x="3885247" y="4020730"/>
            <a:ext cx="266550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SG" sz="1400" b="1" u="sng">
                <a:latin typeface="Arial "/>
              </a:rPr>
              <a:t>Intrinsic Value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024E052-E7E3-44D1-A195-C6F84C6B7A3C}"/>
              </a:ext>
            </a:extLst>
          </p:cNvPr>
          <p:cNvSpPr txBox="1"/>
          <p:nvPr/>
        </p:nvSpPr>
        <p:spPr>
          <a:xfrm>
            <a:off x="8394635" y="4046559"/>
            <a:ext cx="2665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b="1" u="sng">
                <a:latin typeface="Arial "/>
              </a:rPr>
              <a:t>Valuation Summary</a:t>
            </a:r>
          </a:p>
        </p:txBody>
      </p:sp>
    </p:spTree>
    <p:extLst>
      <p:ext uri="{BB962C8B-B14F-4D97-AF65-F5344CB8AC3E}">
        <p14:creationId xmlns:p14="http://schemas.microsoft.com/office/powerpoint/2010/main" val="1266267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BA64B-E73E-4DC0-A107-146050EA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69" y="72122"/>
            <a:ext cx="10515600" cy="1325563"/>
          </a:xfrm>
        </p:spPr>
        <p:txBody>
          <a:bodyPr/>
          <a:lstStyle/>
          <a:p>
            <a:r>
              <a:rPr lang="en-SG" dirty="0"/>
              <a:t>2 Approaches To Source For Investment Ideas</a:t>
            </a:r>
          </a:p>
        </p:txBody>
      </p:sp>
      <p:pic>
        <p:nvPicPr>
          <p:cNvPr id="1026" name="Picture 2" descr="Top-down Approach">
            <a:extLst>
              <a:ext uri="{FF2B5EF4-FFF2-40B4-BE49-F238E27FC236}">
                <a16:creationId xmlns:a16="http://schemas.microsoft.com/office/drawing/2014/main" id="{EF684586-0ED2-4720-AC37-F05065DF6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69" y="1690688"/>
            <a:ext cx="5351795" cy="421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ttom-up Approach">
            <a:extLst>
              <a:ext uri="{FF2B5EF4-FFF2-40B4-BE49-F238E27FC236}">
                <a16:creationId xmlns:a16="http://schemas.microsoft.com/office/drawing/2014/main" id="{B802245E-3C8B-43ED-AC39-8B69858EB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360" y="1690688"/>
            <a:ext cx="6128482" cy="398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25955B-6221-4CD3-853E-0F947026109F}"/>
              </a:ext>
            </a:extLst>
          </p:cNvPr>
          <p:cNvSpPr txBox="1"/>
          <p:nvPr/>
        </p:nvSpPr>
        <p:spPr>
          <a:xfrm>
            <a:off x="1948070" y="5906180"/>
            <a:ext cx="33395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dirty="0"/>
              <a:t>Top Down Approach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2CC0A-9C12-453B-8466-66FE51F302F5}"/>
              </a:ext>
            </a:extLst>
          </p:cNvPr>
          <p:cNvSpPr txBox="1"/>
          <p:nvPr/>
        </p:nvSpPr>
        <p:spPr>
          <a:xfrm>
            <a:off x="7401339" y="5906180"/>
            <a:ext cx="33395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dirty="0"/>
              <a:t>Bottom Up Approach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74068-9836-4538-81AE-69956957C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279" y="6492185"/>
            <a:ext cx="2491408" cy="365125"/>
          </a:xfrm>
        </p:spPr>
        <p:txBody>
          <a:bodyPr/>
          <a:lstStyle/>
          <a:p>
            <a:r>
              <a:rPr lang="en-US" dirty="0"/>
              <a:t>Source: Corporate Finance Institute</a:t>
            </a:r>
          </a:p>
        </p:txBody>
      </p:sp>
    </p:spTree>
    <p:extLst>
      <p:ext uri="{BB962C8B-B14F-4D97-AF65-F5344CB8AC3E}">
        <p14:creationId xmlns:p14="http://schemas.microsoft.com/office/powerpoint/2010/main" val="257388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0A53-65F2-4952-BC4E-5F1673B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Investment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9DDA8-F408-4F45-A9F2-7133F0252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Acknowledge the fact that it’s impossible to predict the future</a:t>
            </a:r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Potential risks that could hinder your theses / achieve the target price </a:t>
            </a:r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Need to be as objective as possible 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76397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EB5CE4D-F52A-4913-BC69-B00D554CEF31}"/>
              </a:ext>
            </a:extLst>
          </p:cNvPr>
          <p:cNvSpPr/>
          <p:nvPr/>
        </p:nvSpPr>
        <p:spPr>
          <a:xfrm flipV="1">
            <a:off x="20194" y="6646757"/>
            <a:ext cx="12192000" cy="2020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object 46">
            <a:extLst>
              <a:ext uri="{FF2B5EF4-FFF2-40B4-BE49-F238E27FC236}">
                <a16:creationId xmlns:a16="http://schemas.microsoft.com/office/drawing/2014/main" id="{E7EA0AD3-B942-4F7A-BF86-8EC2D8D5F0C6}"/>
              </a:ext>
            </a:extLst>
          </p:cNvPr>
          <p:cNvSpPr/>
          <p:nvPr/>
        </p:nvSpPr>
        <p:spPr>
          <a:xfrm>
            <a:off x="6146291" y="2552700"/>
            <a:ext cx="1605280" cy="568960"/>
          </a:xfrm>
          <a:custGeom>
            <a:avLst/>
            <a:gdLst/>
            <a:ahLst/>
            <a:cxnLst/>
            <a:rect l="l" t="t" r="r" b="b"/>
            <a:pathLst>
              <a:path w="1605279" h="568960">
                <a:moveTo>
                  <a:pt x="0" y="568451"/>
                </a:moveTo>
                <a:lnTo>
                  <a:pt x="1604771" y="568451"/>
                </a:lnTo>
                <a:lnTo>
                  <a:pt x="1604771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5403E6-434F-428D-A031-30DBDCEF277D}"/>
              </a:ext>
            </a:extLst>
          </p:cNvPr>
          <p:cNvGrpSpPr/>
          <p:nvPr/>
        </p:nvGrpSpPr>
        <p:grpSpPr>
          <a:xfrm>
            <a:off x="815174" y="1180132"/>
            <a:ext cx="10160091" cy="4822167"/>
            <a:chOff x="967739" y="1319022"/>
            <a:chExt cx="10075418" cy="4176521"/>
          </a:xfrm>
        </p:grpSpPr>
        <p:sp>
          <p:nvSpPr>
            <p:cNvPr id="6" name="object 9">
              <a:extLst>
                <a:ext uri="{FF2B5EF4-FFF2-40B4-BE49-F238E27FC236}">
                  <a16:creationId xmlns:a16="http://schemas.microsoft.com/office/drawing/2014/main" id="{4A481920-D1A6-4FD9-8EF0-7B3D47E45F12}"/>
                </a:ext>
              </a:extLst>
            </p:cNvPr>
            <p:cNvSpPr/>
            <p:nvPr/>
          </p:nvSpPr>
          <p:spPr>
            <a:xfrm>
              <a:off x="2170176" y="1319022"/>
              <a:ext cx="114300" cy="3311525"/>
            </a:xfrm>
            <a:custGeom>
              <a:avLst/>
              <a:gdLst/>
              <a:ahLst/>
              <a:cxnLst/>
              <a:rect l="l" t="t" r="r" b="b"/>
              <a:pathLst>
                <a:path w="114300" h="3311525">
                  <a:moveTo>
                    <a:pt x="76200" y="95250"/>
                  </a:moveTo>
                  <a:lnTo>
                    <a:pt x="38100" y="95250"/>
                  </a:lnTo>
                  <a:lnTo>
                    <a:pt x="38100" y="3311525"/>
                  </a:lnTo>
                  <a:lnTo>
                    <a:pt x="76200" y="3311525"/>
                  </a:lnTo>
                  <a:lnTo>
                    <a:pt x="76200" y="95250"/>
                  </a:lnTo>
                  <a:close/>
                </a:path>
                <a:path w="114300" h="3311525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3311525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3ABF7FCA-DF64-482A-AA40-7AAB76D0631F}"/>
                </a:ext>
              </a:extLst>
            </p:cNvPr>
            <p:cNvSpPr/>
            <p:nvPr/>
          </p:nvSpPr>
          <p:spPr>
            <a:xfrm>
              <a:off x="2227326" y="4573523"/>
              <a:ext cx="8769350" cy="114300"/>
            </a:xfrm>
            <a:custGeom>
              <a:avLst/>
              <a:gdLst/>
              <a:ahLst/>
              <a:cxnLst/>
              <a:rect l="l" t="t" r="r" b="b"/>
              <a:pathLst>
                <a:path w="8769350" h="114300">
                  <a:moveTo>
                    <a:pt x="8654923" y="0"/>
                  </a:moveTo>
                  <a:lnTo>
                    <a:pt x="8654923" y="114300"/>
                  </a:lnTo>
                  <a:lnTo>
                    <a:pt x="8731123" y="76200"/>
                  </a:lnTo>
                  <a:lnTo>
                    <a:pt x="8673973" y="76200"/>
                  </a:lnTo>
                  <a:lnTo>
                    <a:pt x="8673973" y="38100"/>
                  </a:lnTo>
                  <a:lnTo>
                    <a:pt x="8731123" y="38100"/>
                  </a:lnTo>
                  <a:lnTo>
                    <a:pt x="8654923" y="0"/>
                  </a:lnTo>
                  <a:close/>
                </a:path>
                <a:path w="8769350" h="114300">
                  <a:moveTo>
                    <a:pt x="8654923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8654923" y="76200"/>
                  </a:lnTo>
                  <a:lnTo>
                    <a:pt x="8654923" y="38100"/>
                  </a:lnTo>
                  <a:close/>
                </a:path>
                <a:path w="8769350" h="114300">
                  <a:moveTo>
                    <a:pt x="8731123" y="38100"/>
                  </a:moveTo>
                  <a:lnTo>
                    <a:pt x="8673973" y="38100"/>
                  </a:lnTo>
                  <a:lnTo>
                    <a:pt x="8673973" y="76200"/>
                  </a:lnTo>
                  <a:lnTo>
                    <a:pt x="8731123" y="76200"/>
                  </a:lnTo>
                  <a:lnTo>
                    <a:pt x="8769223" y="57150"/>
                  </a:lnTo>
                  <a:lnTo>
                    <a:pt x="8731123" y="381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1">
              <a:extLst>
                <a:ext uri="{FF2B5EF4-FFF2-40B4-BE49-F238E27FC236}">
                  <a16:creationId xmlns:a16="http://schemas.microsoft.com/office/drawing/2014/main" id="{328F8613-E6DF-4DED-96C2-9B683084C1F4}"/>
                </a:ext>
              </a:extLst>
            </p:cNvPr>
            <p:cNvSpPr txBox="1"/>
            <p:nvPr/>
          </p:nvSpPr>
          <p:spPr>
            <a:xfrm>
              <a:off x="3650741" y="4786960"/>
              <a:ext cx="624268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2650490" algn="l"/>
                  <a:tab pos="5760085" algn="l"/>
                </a:tabLst>
              </a:pPr>
              <a:r>
                <a:rPr sz="2700" spc="-15" baseline="1543">
                  <a:solidFill>
                    <a:srgbClr val="404040"/>
                  </a:solidFill>
                  <a:latin typeface="Arial"/>
                  <a:cs typeface="Arial"/>
                </a:rPr>
                <a:t>Lo</a:t>
              </a:r>
              <a:r>
                <a:rPr sz="2700" baseline="1543">
                  <a:solidFill>
                    <a:srgbClr val="404040"/>
                  </a:solidFill>
                  <a:latin typeface="Arial"/>
                  <a:cs typeface="Arial"/>
                </a:rPr>
                <a:t>w	M</a:t>
              </a:r>
              <a:r>
                <a:rPr sz="2700" spc="-15" baseline="1543">
                  <a:solidFill>
                    <a:srgbClr val="404040"/>
                  </a:solidFill>
                  <a:latin typeface="Arial"/>
                  <a:cs typeface="Arial"/>
                </a:rPr>
                <a:t>ed</a:t>
              </a:r>
              <a:r>
                <a:rPr sz="2700" baseline="1543">
                  <a:solidFill>
                    <a:srgbClr val="404040"/>
                  </a:solidFill>
                  <a:latin typeface="Arial"/>
                  <a:cs typeface="Arial"/>
                </a:rPr>
                <a:t>i</a:t>
              </a:r>
              <a:r>
                <a:rPr sz="2700" spc="-22" baseline="1543">
                  <a:solidFill>
                    <a:srgbClr val="404040"/>
                  </a:solidFill>
                  <a:latin typeface="Arial"/>
                  <a:cs typeface="Arial"/>
                </a:rPr>
                <a:t>u</a:t>
              </a:r>
              <a:r>
                <a:rPr sz="2700" baseline="1543">
                  <a:solidFill>
                    <a:srgbClr val="404040"/>
                  </a:solidFill>
                  <a:latin typeface="Arial"/>
                  <a:cs typeface="Arial"/>
                </a:rPr>
                <a:t>m	</a:t>
              </a:r>
              <a:r>
                <a:rPr lang="en-SG" spc="-5">
                  <a:solidFill>
                    <a:srgbClr val="404040"/>
                  </a:solidFill>
                  <a:latin typeface="Arial"/>
                  <a:cs typeface="Arial"/>
                </a:rPr>
                <a:t>H</a:t>
              </a:r>
              <a:r>
                <a:rPr lang="en-SG" spc="-15">
                  <a:solidFill>
                    <a:srgbClr val="404040"/>
                  </a:solidFill>
                  <a:latin typeface="Arial"/>
                  <a:cs typeface="Arial"/>
                </a:rPr>
                <a:t>i</a:t>
              </a:r>
              <a:r>
                <a:rPr lang="en-SG" spc="-5">
                  <a:solidFill>
                    <a:srgbClr val="404040"/>
                  </a:solidFill>
                  <a:latin typeface="Arial"/>
                  <a:cs typeface="Arial"/>
                </a:rPr>
                <a:t>gh</a:t>
              </a:r>
              <a:endParaRPr>
                <a:latin typeface="Arial"/>
                <a:cs typeface="Arial"/>
              </a:endParaRPr>
            </a:p>
          </p:txBody>
        </p:sp>
        <p:sp>
          <p:nvSpPr>
            <p:cNvPr id="9" name="object 14">
              <a:extLst>
                <a:ext uri="{FF2B5EF4-FFF2-40B4-BE49-F238E27FC236}">
                  <a16:creationId xmlns:a16="http://schemas.microsoft.com/office/drawing/2014/main" id="{1AF58023-E902-42CE-BF98-6E78F4188DC9}"/>
                </a:ext>
              </a:extLst>
            </p:cNvPr>
            <p:cNvSpPr txBox="1"/>
            <p:nvPr/>
          </p:nvSpPr>
          <p:spPr>
            <a:xfrm>
              <a:off x="2543555" y="5106923"/>
              <a:ext cx="8496300" cy="388620"/>
            </a:xfrm>
            <a:prstGeom prst="rect">
              <a:avLst/>
            </a:prstGeom>
            <a:solidFill>
              <a:srgbClr val="404040"/>
            </a:solidFill>
          </p:spPr>
          <p:txBody>
            <a:bodyPr vert="horz" wrap="square" lIns="0" tIns="38735" rIns="0" bIns="0" rtlCol="0">
              <a:spAutoFit/>
            </a:bodyPr>
            <a:lstStyle/>
            <a:p>
              <a:pPr marL="1270" algn="ctr">
                <a:lnSpc>
                  <a:spcPct val="100000"/>
                </a:lnSpc>
                <a:spcBef>
                  <a:spcPts val="305"/>
                </a:spcBef>
              </a:pPr>
              <a:r>
                <a:rPr sz="2000">
                  <a:solidFill>
                    <a:srgbClr val="FFFFFF"/>
                  </a:solidFill>
                  <a:latin typeface="Arial"/>
                  <a:cs typeface="Arial"/>
                </a:rPr>
                <a:t>Probability</a:t>
              </a:r>
              <a:endParaRPr sz="2000">
                <a:latin typeface="Arial"/>
                <a:cs typeface="Arial"/>
              </a:endParaRPr>
            </a:p>
          </p:txBody>
        </p:sp>
        <p:sp>
          <p:nvSpPr>
            <p:cNvPr id="10" name="object 15">
              <a:extLst>
                <a:ext uri="{FF2B5EF4-FFF2-40B4-BE49-F238E27FC236}">
                  <a16:creationId xmlns:a16="http://schemas.microsoft.com/office/drawing/2014/main" id="{288FEEC9-C410-4477-9D9F-2B73DFD57DAE}"/>
                </a:ext>
              </a:extLst>
            </p:cNvPr>
            <p:cNvSpPr/>
            <p:nvPr/>
          </p:nvSpPr>
          <p:spPr>
            <a:xfrm>
              <a:off x="967739" y="1345691"/>
              <a:ext cx="399415" cy="3065145"/>
            </a:xfrm>
            <a:custGeom>
              <a:avLst/>
              <a:gdLst/>
              <a:ahLst/>
              <a:cxnLst/>
              <a:rect l="l" t="t" r="r" b="b"/>
              <a:pathLst>
                <a:path w="399415" h="3065145">
                  <a:moveTo>
                    <a:pt x="0" y="3064763"/>
                  </a:moveTo>
                  <a:lnTo>
                    <a:pt x="399288" y="3064763"/>
                  </a:lnTo>
                  <a:lnTo>
                    <a:pt x="399288" y="0"/>
                  </a:lnTo>
                  <a:lnTo>
                    <a:pt x="0" y="0"/>
                  </a:lnTo>
                  <a:lnTo>
                    <a:pt x="0" y="3064763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6">
              <a:extLst>
                <a:ext uri="{FF2B5EF4-FFF2-40B4-BE49-F238E27FC236}">
                  <a16:creationId xmlns:a16="http://schemas.microsoft.com/office/drawing/2014/main" id="{CB89E15F-2196-4021-83C7-4C5A4E690B72}"/>
                </a:ext>
              </a:extLst>
            </p:cNvPr>
            <p:cNvSpPr txBox="1"/>
            <p:nvPr/>
          </p:nvSpPr>
          <p:spPr>
            <a:xfrm>
              <a:off x="1017248" y="2483102"/>
              <a:ext cx="309880" cy="789940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2315"/>
                </a:lnSpc>
              </a:pPr>
              <a:r>
                <a:rPr sz="2000">
                  <a:solidFill>
                    <a:srgbClr val="FFFFFF"/>
                  </a:solidFill>
                  <a:latin typeface="Arial"/>
                  <a:cs typeface="Arial"/>
                </a:rPr>
                <a:t>I</a:t>
              </a:r>
              <a:r>
                <a:rPr sz="2000" spc="-1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sz="2000">
                  <a:solidFill>
                    <a:srgbClr val="FFFFFF"/>
                  </a:solidFill>
                  <a:latin typeface="Arial"/>
                  <a:cs typeface="Arial"/>
                </a:rPr>
                <a:t>pa</a:t>
              </a:r>
              <a:r>
                <a:rPr sz="2000" spc="5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r>
                <a:rPr sz="2000">
                  <a:solidFill>
                    <a:srgbClr val="FFFFFF"/>
                  </a:solidFill>
                  <a:latin typeface="Arial"/>
                  <a:cs typeface="Arial"/>
                </a:rPr>
                <a:t>t</a:t>
              </a:r>
              <a:endParaRPr sz="2000">
                <a:latin typeface="Arial"/>
                <a:cs typeface="Arial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ECB48E-98E8-4F33-8A96-02E74C2093A7}"/>
                </a:ext>
              </a:extLst>
            </p:cNvPr>
            <p:cNvGrpSpPr/>
            <p:nvPr/>
          </p:nvGrpSpPr>
          <p:grpSpPr>
            <a:xfrm>
              <a:off x="2543555" y="1345691"/>
              <a:ext cx="8499602" cy="3069464"/>
              <a:chOff x="2543555" y="1345691"/>
              <a:chExt cx="8499602" cy="3069464"/>
            </a:xfrm>
          </p:grpSpPr>
          <p:sp>
            <p:nvSpPr>
              <p:cNvPr id="17" name="object 21">
                <a:extLst>
                  <a:ext uri="{FF2B5EF4-FFF2-40B4-BE49-F238E27FC236}">
                    <a16:creationId xmlns:a16="http://schemas.microsoft.com/office/drawing/2014/main" id="{446E04BF-B386-4C66-8389-50CF91255043}"/>
                  </a:ext>
                </a:extLst>
              </p:cNvPr>
              <p:cNvSpPr/>
              <p:nvPr/>
            </p:nvSpPr>
            <p:spPr>
              <a:xfrm>
                <a:off x="5402579" y="2391155"/>
                <a:ext cx="2788920" cy="982980"/>
              </a:xfrm>
              <a:custGeom>
                <a:avLst/>
                <a:gdLst/>
                <a:ahLst/>
                <a:cxnLst/>
                <a:rect l="l" t="t" r="r" b="b"/>
                <a:pathLst>
                  <a:path w="2788920" h="982979">
                    <a:moveTo>
                      <a:pt x="0" y="982980"/>
                    </a:moveTo>
                    <a:lnTo>
                      <a:pt x="2788920" y="982980"/>
                    </a:lnTo>
                    <a:lnTo>
                      <a:pt x="2788920" y="0"/>
                    </a:lnTo>
                    <a:lnTo>
                      <a:pt x="0" y="0"/>
                    </a:lnTo>
                    <a:lnTo>
                      <a:pt x="0" y="982980"/>
                    </a:lnTo>
                    <a:close/>
                  </a:path>
                </a:pathLst>
              </a:custGeom>
              <a:solidFill>
                <a:srgbClr val="EBDD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7">
                <a:extLst>
                  <a:ext uri="{FF2B5EF4-FFF2-40B4-BE49-F238E27FC236}">
                    <a16:creationId xmlns:a16="http://schemas.microsoft.com/office/drawing/2014/main" id="{61BF06D7-17FF-4717-8A94-EFF243702438}"/>
                  </a:ext>
                </a:extLst>
              </p:cNvPr>
              <p:cNvSpPr/>
              <p:nvPr/>
            </p:nvSpPr>
            <p:spPr>
              <a:xfrm>
                <a:off x="2543555" y="3432047"/>
                <a:ext cx="2788920" cy="978535"/>
              </a:xfrm>
              <a:custGeom>
                <a:avLst/>
                <a:gdLst/>
                <a:ahLst/>
                <a:cxnLst/>
                <a:rect l="l" t="t" r="r" b="b"/>
                <a:pathLst>
                  <a:path w="2788920" h="978535">
                    <a:moveTo>
                      <a:pt x="0" y="978407"/>
                    </a:moveTo>
                    <a:lnTo>
                      <a:pt x="2788920" y="978407"/>
                    </a:lnTo>
                    <a:lnTo>
                      <a:pt x="2788920" y="0"/>
                    </a:lnTo>
                    <a:lnTo>
                      <a:pt x="0" y="0"/>
                    </a:lnTo>
                    <a:lnTo>
                      <a:pt x="0" y="978407"/>
                    </a:lnTo>
                    <a:close/>
                  </a:path>
                </a:pathLst>
              </a:custGeom>
              <a:solidFill>
                <a:srgbClr val="5AC13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8">
                <a:extLst>
                  <a:ext uri="{FF2B5EF4-FFF2-40B4-BE49-F238E27FC236}">
                    <a16:creationId xmlns:a16="http://schemas.microsoft.com/office/drawing/2014/main" id="{14424895-8A4A-4706-8BAA-4EBDA0A807B5}"/>
                  </a:ext>
                </a:extLst>
              </p:cNvPr>
              <p:cNvSpPr/>
              <p:nvPr/>
            </p:nvSpPr>
            <p:spPr>
              <a:xfrm>
                <a:off x="2543555" y="2389632"/>
                <a:ext cx="2788920" cy="982980"/>
              </a:xfrm>
              <a:custGeom>
                <a:avLst/>
                <a:gdLst/>
                <a:ahLst/>
                <a:cxnLst/>
                <a:rect l="l" t="t" r="r" b="b"/>
                <a:pathLst>
                  <a:path w="2788920" h="982979">
                    <a:moveTo>
                      <a:pt x="0" y="982980"/>
                    </a:moveTo>
                    <a:lnTo>
                      <a:pt x="2788920" y="982980"/>
                    </a:lnTo>
                    <a:lnTo>
                      <a:pt x="2788920" y="0"/>
                    </a:lnTo>
                    <a:lnTo>
                      <a:pt x="0" y="0"/>
                    </a:lnTo>
                    <a:lnTo>
                      <a:pt x="0" y="982980"/>
                    </a:lnTo>
                    <a:close/>
                  </a:path>
                </a:pathLst>
              </a:custGeom>
              <a:solidFill>
                <a:srgbClr val="B6DC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19">
                <a:extLst>
                  <a:ext uri="{FF2B5EF4-FFF2-40B4-BE49-F238E27FC236}">
                    <a16:creationId xmlns:a16="http://schemas.microsoft.com/office/drawing/2014/main" id="{97F2A0D8-1BD7-49C7-B643-BD5809D0D180}"/>
                  </a:ext>
                </a:extLst>
              </p:cNvPr>
              <p:cNvSpPr/>
              <p:nvPr/>
            </p:nvSpPr>
            <p:spPr>
              <a:xfrm>
                <a:off x="2543555" y="1347216"/>
                <a:ext cx="2788920" cy="982980"/>
              </a:xfrm>
              <a:custGeom>
                <a:avLst/>
                <a:gdLst/>
                <a:ahLst/>
                <a:cxnLst/>
                <a:rect l="l" t="t" r="r" b="b"/>
                <a:pathLst>
                  <a:path w="2788920" h="982980">
                    <a:moveTo>
                      <a:pt x="0" y="982979"/>
                    </a:moveTo>
                    <a:lnTo>
                      <a:pt x="2788920" y="982979"/>
                    </a:lnTo>
                    <a:lnTo>
                      <a:pt x="2788920" y="0"/>
                    </a:lnTo>
                    <a:lnTo>
                      <a:pt x="0" y="0"/>
                    </a:lnTo>
                    <a:lnTo>
                      <a:pt x="0" y="982979"/>
                    </a:lnTo>
                    <a:close/>
                  </a:path>
                </a:pathLst>
              </a:custGeom>
              <a:solidFill>
                <a:srgbClr val="EBDD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0">
                <a:extLst>
                  <a:ext uri="{FF2B5EF4-FFF2-40B4-BE49-F238E27FC236}">
                    <a16:creationId xmlns:a16="http://schemas.microsoft.com/office/drawing/2014/main" id="{DC313CAB-45FA-455A-BB6D-F2FC5AE1ABC4}"/>
                  </a:ext>
                </a:extLst>
              </p:cNvPr>
              <p:cNvSpPr/>
              <p:nvPr/>
            </p:nvSpPr>
            <p:spPr>
              <a:xfrm>
                <a:off x="5404103" y="3436620"/>
                <a:ext cx="2787650" cy="978535"/>
              </a:xfrm>
              <a:custGeom>
                <a:avLst/>
                <a:gdLst/>
                <a:ahLst/>
                <a:cxnLst/>
                <a:rect l="l" t="t" r="r" b="b"/>
                <a:pathLst>
                  <a:path w="2787650" h="978535">
                    <a:moveTo>
                      <a:pt x="0" y="978408"/>
                    </a:moveTo>
                    <a:lnTo>
                      <a:pt x="2787396" y="978408"/>
                    </a:lnTo>
                    <a:lnTo>
                      <a:pt x="2787396" y="0"/>
                    </a:lnTo>
                    <a:lnTo>
                      <a:pt x="0" y="0"/>
                    </a:lnTo>
                    <a:lnTo>
                      <a:pt x="0" y="978408"/>
                    </a:lnTo>
                    <a:close/>
                  </a:path>
                </a:pathLst>
              </a:custGeom>
              <a:solidFill>
                <a:srgbClr val="B6DC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2">
                <a:extLst>
                  <a:ext uri="{FF2B5EF4-FFF2-40B4-BE49-F238E27FC236}">
                    <a16:creationId xmlns:a16="http://schemas.microsoft.com/office/drawing/2014/main" id="{01EFFC5F-5792-4A9F-9B67-C53C241F17C4}"/>
                  </a:ext>
                </a:extLst>
              </p:cNvPr>
              <p:cNvSpPr/>
              <p:nvPr/>
            </p:nvSpPr>
            <p:spPr>
              <a:xfrm>
                <a:off x="5402579" y="1347216"/>
                <a:ext cx="2788920" cy="982980"/>
              </a:xfrm>
              <a:custGeom>
                <a:avLst/>
                <a:gdLst/>
                <a:ahLst/>
                <a:cxnLst/>
                <a:rect l="l" t="t" r="r" b="b"/>
                <a:pathLst>
                  <a:path w="2788920" h="982980">
                    <a:moveTo>
                      <a:pt x="0" y="982979"/>
                    </a:moveTo>
                    <a:lnTo>
                      <a:pt x="2788920" y="982979"/>
                    </a:lnTo>
                    <a:lnTo>
                      <a:pt x="2788920" y="0"/>
                    </a:lnTo>
                    <a:lnTo>
                      <a:pt x="0" y="0"/>
                    </a:lnTo>
                    <a:lnTo>
                      <a:pt x="0" y="982979"/>
                    </a:lnTo>
                    <a:close/>
                  </a:path>
                </a:pathLst>
              </a:custGeom>
              <a:solidFill>
                <a:srgbClr val="F49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3">
                <a:extLst>
                  <a:ext uri="{FF2B5EF4-FFF2-40B4-BE49-F238E27FC236}">
                    <a16:creationId xmlns:a16="http://schemas.microsoft.com/office/drawing/2014/main" id="{6E10F54B-9C76-4113-AC44-B508CB536B3D}"/>
                  </a:ext>
                </a:extLst>
              </p:cNvPr>
              <p:cNvSpPr/>
              <p:nvPr/>
            </p:nvSpPr>
            <p:spPr>
              <a:xfrm>
                <a:off x="8252459" y="3432047"/>
                <a:ext cx="2787650" cy="978535"/>
              </a:xfrm>
              <a:custGeom>
                <a:avLst/>
                <a:gdLst/>
                <a:ahLst/>
                <a:cxnLst/>
                <a:rect l="l" t="t" r="r" b="b"/>
                <a:pathLst>
                  <a:path w="2787650" h="978535">
                    <a:moveTo>
                      <a:pt x="0" y="978407"/>
                    </a:moveTo>
                    <a:lnTo>
                      <a:pt x="2787396" y="978407"/>
                    </a:lnTo>
                    <a:lnTo>
                      <a:pt x="2787396" y="0"/>
                    </a:lnTo>
                    <a:lnTo>
                      <a:pt x="0" y="0"/>
                    </a:lnTo>
                    <a:lnTo>
                      <a:pt x="0" y="978407"/>
                    </a:lnTo>
                    <a:close/>
                  </a:path>
                </a:pathLst>
              </a:custGeom>
              <a:solidFill>
                <a:srgbClr val="EBDD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4">
                <a:extLst>
                  <a:ext uri="{FF2B5EF4-FFF2-40B4-BE49-F238E27FC236}">
                    <a16:creationId xmlns:a16="http://schemas.microsoft.com/office/drawing/2014/main" id="{A14BC67A-57AF-4BA1-A391-346457EBC494}"/>
                  </a:ext>
                </a:extLst>
              </p:cNvPr>
              <p:cNvSpPr/>
              <p:nvPr/>
            </p:nvSpPr>
            <p:spPr>
              <a:xfrm>
                <a:off x="8253983" y="2388107"/>
                <a:ext cx="2788920" cy="982980"/>
              </a:xfrm>
              <a:custGeom>
                <a:avLst/>
                <a:gdLst/>
                <a:ahLst/>
                <a:cxnLst/>
                <a:rect l="l" t="t" r="r" b="b"/>
                <a:pathLst>
                  <a:path w="2788920" h="982979">
                    <a:moveTo>
                      <a:pt x="0" y="982980"/>
                    </a:moveTo>
                    <a:lnTo>
                      <a:pt x="2788920" y="982980"/>
                    </a:lnTo>
                    <a:lnTo>
                      <a:pt x="2788920" y="0"/>
                    </a:lnTo>
                    <a:lnTo>
                      <a:pt x="0" y="0"/>
                    </a:lnTo>
                    <a:lnTo>
                      <a:pt x="0" y="982980"/>
                    </a:lnTo>
                    <a:close/>
                  </a:path>
                </a:pathLst>
              </a:custGeom>
              <a:solidFill>
                <a:srgbClr val="F49F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25">
                <a:extLst>
                  <a:ext uri="{FF2B5EF4-FFF2-40B4-BE49-F238E27FC236}">
                    <a16:creationId xmlns:a16="http://schemas.microsoft.com/office/drawing/2014/main" id="{51C0F39B-7C96-48CC-B49E-27E47E975227}"/>
                  </a:ext>
                </a:extLst>
              </p:cNvPr>
              <p:cNvSpPr/>
              <p:nvPr/>
            </p:nvSpPr>
            <p:spPr>
              <a:xfrm>
                <a:off x="8255507" y="1345691"/>
                <a:ext cx="2787650" cy="982980"/>
              </a:xfrm>
              <a:custGeom>
                <a:avLst/>
                <a:gdLst/>
                <a:ahLst/>
                <a:cxnLst/>
                <a:rect l="l" t="t" r="r" b="b"/>
                <a:pathLst>
                  <a:path w="2787650" h="982980">
                    <a:moveTo>
                      <a:pt x="0" y="982979"/>
                    </a:moveTo>
                    <a:lnTo>
                      <a:pt x="2787396" y="982979"/>
                    </a:lnTo>
                    <a:lnTo>
                      <a:pt x="2787396" y="0"/>
                    </a:lnTo>
                    <a:lnTo>
                      <a:pt x="0" y="0"/>
                    </a:lnTo>
                    <a:lnTo>
                      <a:pt x="0" y="982979"/>
                    </a:lnTo>
                    <a:close/>
                  </a:path>
                </a:pathLst>
              </a:custGeom>
              <a:solidFill>
                <a:srgbClr val="F8541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C771213-91A1-4E13-A94F-06B505FC14D6}"/>
                </a:ext>
              </a:extLst>
            </p:cNvPr>
            <p:cNvGrpSpPr/>
            <p:nvPr/>
          </p:nvGrpSpPr>
          <p:grpSpPr>
            <a:xfrm>
              <a:off x="1732852" y="1480235"/>
              <a:ext cx="284734" cy="2653513"/>
              <a:chOff x="1732852" y="1480235"/>
              <a:chExt cx="284734" cy="2653513"/>
            </a:xfrm>
          </p:grpSpPr>
          <p:sp>
            <p:nvSpPr>
              <p:cNvPr id="14" name="object 12">
                <a:extLst>
                  <a:ext uri="{FF2B5EF4-FFF2-40B4-BE49-F238E27FC236}">
                    <a16:creationId xmlns:a16="http://schemas.microsoft.com/office/drawing/2014/main" id="{1C6D4F4C-47EA-47A6-A08D-99BC7BB96757}"/>
                  </a:ext>
                </a:extLst>
              </p:cNvPr>
              <p:cNvSpPr txBox="1"/>
              <p:nvPr/>
            </p:nvSpPr>
            <p:spPr>
              <a:xfrm>
                <a:off x="1732852" y="3690518"/>
                <a:ext cx="281305" cy="443230"/>
              </a:xfrm>
              <a:prstGeom prst="rect">
                <a:avLst/>
              </a:prstGeom>
            </p:spPr>
            <p:txBody>
              <a:bodyPr vert="vert270" wrap="square" lIns="0" tIns="0" rIns="0" bIns="0" rtlCol="0">
                <a:spAutoFit/>
              </a:bodyPr>
              <a:lstStyle/>
              <a:p>
                <a:pPr marL="12700">
                  <a:lnSpc>
                    <a:spcPts val="2090"/>
                  </a:lnSpc>
                </a:pPr>
                <a:r>
                  <a:rPr spc="-5">
                    <a:solidFill>
                      <a:srgbClr val="404040"/>
                    </a:solidFill>
                    <a:latin typeface="Arial"/>
                    <a:cs typeface="Arial"/>
                  </a:rPr>
                  <a:t>Low</a:t>
                </a:r>
                <a:endParaRPr>
                  <a:latin typeface="Arial"/>
                  <a:cs typeface="Arial"/>
                </a:endParaRPr>
              </a:p>
            </p:txBody>
          </p:sp>
          <p:sp>
            <p:nvSpPr>
              <p:cNvPr id="15" name="object 13">
                <a:extLst>
                  <a:ext uri="{FF2B5EF4-FFF2-40B4-BE49-F238E27FC236}">
                    <a16:creationId xmlns:a16="http://schemas.microsoft.com/office/drawing/2014/main" id="{0BE4C5F9-6563-40CA-BA5F-005C267A16ED}"/>
                  </a:ext>
                </a:extLst>
              </p:cNvPr>
              <p:cNvSpPr txBox="1"/>
              <p:nvPr/>
            </p:nvSpPr>
            <p:spPr>
              <a:xfrm>
                <a:off x="1736281" y="2427122"/>
                <a:ext cx="281305" cy="836294"/>
              </a:xfrm>
              <a:prstGeom prst="rect">
                <a:avLst/>
              </a:prstGeom>
            </p:spPr>
            <p:txBody>
              <a:bodyPr vert="vert270" wrap="square" lIns="0" tIns="0" rIns="0" bIns="0" rtlCol="0">
                <a:spAutoFit/>
              </a:bodyPr>
              <a:lstStyle/>
              <a:p>
                <a:pPr marL="12700">
                  <a:lnSpc>
                    <a:spcPts val="2090"/>
                  </a:lnSpc>
                </a:pPr>
                <a:r>
                  <a:rPr>
                    <a:solidFill>
                      <a:srgbClr val="404040"/>
                    </a:solidFill>
                    <a:latin typeface="Arial"/>
                    <a:cs typeface="Arial"/>
                  </a:rPr>
                  <a:t>Me</a:t>
                </a:r>
                <a:r>
                  <a:rPr spc="-10">
                    <a:solidFill>
                      <a:srgbClr val="404040"/>
                    </a:solidFill>
                    <a:latin typeface="Arial"/>
                    <a:cs typeface="Arial"/>
                  </a:rPr>
                  <a:t>d</a:t>
                </a:r>
                <a:r>
                  <a:rPr>
                    <a:solidFill>
                      <a:srgbClr val="404040"/>
                    </a:solidFill>
                    <a:latin typeface="Arial"/>
                    <a:cs typeface="Arial"/>
                  </a:rPr>
                  <a:t>i</a:t>
                </a:r>
                <a:r>
                  <a:rPr spc="-10">
                    <a:solidFill>
                      <a:srgbClr val="404040"/>
                    </a:solidFill>
                    <a:latin typeface="Arial"/>
                    <a:cs typeface="Arial"/>
                  </a:rPr>
                  <a:t>u</a:t>
                </a:r>
                <a:r>
                  <a:rPr>
                    <a:solidFill>
                      <a:srgbClr val="404040"/>
                    </a:solidFill>
                    <a:latin typeface="Arial"/>
                    <a:cs typeface="Arial"/>
                  </a:rPr>
                  <a:t>m</a:t>
                </a:r>
                <a:endParaRPr>
                  <a:latin typeface="Arial"/>
                  <a:cs typeface="Arial"/>
                </a:endParaRPr>
              </a:p>
            </p:txBody>
          </p:sp>
          <p:sp>
            <p:nvSpPr>
              <p:cNvPr id="16" name="object 53">
                <a:extLst>
                  <a:ext uri="{FF2B5EF4-FFF2-40B4-BE49-F238E27FC236}">
                    <a16:creationId xmlns:a16="http://schemas.microsoft.com/office/drawing/2014/main" id="{604E6EE9-ED79-4C74-9819-2A99CDF60432}"/>
                  </a:ext>
                </a:extLst>
              </p:cNvPr>
              <p:cNvSpPr txBox="1"/>
              <p:nvPr/>
            </p:nvSpPr>
            <p:spPr>
              <a:xfrm>
                <a:off x="1732852" y="1480235"/>
                <a:ext cx="281305" cy="494665"/>
              </a:xfrm>
              <a:prstGeom prst="rect">
                <a:avLst/>
              </a:prstGeom>
            </p:spPr>
            <p:txBody>
              <a:bodyPr vert="vert270" wrap="square" lIns="0" tIns="0" rIns="0" bIns="0" rtlCol="0">
                <a:spAutoFit/>
              </a:bodyPr>
              <a:lstStyle/>
              <a:p>
                <a:pPr marL="12700">
                  <a:lnSpc>
                    <a:spcPts val="2090"/>
                  </a:lnSpc>
                </a:pPr>
                <a:r>
                  <a:rPr>
                    <a:solidFill>
                      <a:srgbClr val="404040"/>
                    </a:solidFill>
                    <a:latin typeface="Arial"/>
                    <a:cs typeface="Arial"/>
                  </a:rPr>
                  <a:t>H</a:t>
                </a:r>
                <a:r>
                  <a:rPr spc="-10">
                    <a:solidFill>
                      <a:srgbClr val="404040"/>
                    </a:solidFill>
                    <a:latin typeface="Arial"/>
                    <a:cs typeface="Arial"/>
                  </a:rPr>
                  <a:t>i</a:t>
                </a:r>
                <a:r>
                  <a:rPr>
                    <a:solidFill>
                      <a:srgbClr val="404040"/>
                    </a:solidFill>
                    <a:latin typeface="Arial"/>
                    <a:cs typeface="Arial"/>
                  </a:rPr>
                  <a:t>gh</a:t>
                </a:r>
                <a:endParaRPr>
                  <a:latin typeface="Arial"/>
                  <a:cs typeface="Arial"/>
                </a:endParaRPr>
              </a:p>
            </p:txBody>
          </p:sp>
        </p:grpSp>
      </p:grpSp>
      <p:sp>
        <p:nvSpPr>
          <p:cNvPr id="26" name="object 27">
            <a:extLst>
              <a:ext uri="{FF2B5EF4-FFF2-40B4-BE49-F238E27FC236}">
                <a16:creationId xmlns:a16="http://schemas.microsoft.com/office/drawing/2014/main" id="{18BF044A-2D6A-43A7-8411-2D09B955E4E5}"/>
              </a:ext>
            </a:extLst>
          </p:cNvPr>
          <p:cNvSpPr/>
          <p:nvPr/>
        </p:nvSpPr>
        <p:spPr>
          <a:xfrm>
            <a:off x="8987939" y="2072210"/>
            <a:ext cx="1284733" cy="496835"/>
          </a:xfrm>
          <a:custGeom>
            <a:avLst/>
            <a:gdLst/>
            <a:ahLst/>
            <a:cxnLst/>
            <a:rect l="l" t="t" r="r" b="b"/>
            <a:pathLst>
              <a:path w="1568450" h="568960">
                <a:moveTo>
                  <a:pt x="0" y="568451"/>
                </a:moveTo>
                <a:lnTo>
                  <a:pt x="1568195" y="568451"/>
                </a:lnTo>
                <a:lnTo>
                  <a:pt x="1568195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pPr algn="ctr"/>
            <a:r>
              <a:rPr lang="en-SG"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Guidance misses</a:t>
            </a:r>
            <a:endParaRPr sz="15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997A8160-65DA-490D-A0E0-46C93F626AF7}"/>
              </a:ext>
            </a:extLst>
          </p:cNvPr>
          <p:cNvSpPr/>
          <p:nvPr/>
        </p:nvSpPr>
        <p:spPr>
          <a:xfrm>
            <a:off x="2462010" y="1363196"/>
            <a:ext cx="1284733" cy="568960"/>
          </a:xfrm>
          <a:custGeom>
            <a:avLst/>
            <a:gdLst/>
            <a:ahLst/>
            <a:cxnLst/>
            <a:rect l="l" t="t" r="r" b="b"/>
            <a:pathLst>
              <a:path w="1568450" h="568960">
                <a:moveTo>
                  <a:pt x="0" y="568451"/>
                </a:moveTo>
                <a:lnTo>
                  <a:pt x="1568195" y="568451"/>
                </a:lnTo>
                <a:lnTo>
                  <a:pt x="1568195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pPr algn="ctr"/>
            <a:r>
              <a:rPr lang="en-SG"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Unsuccessful menu rollout</a:t>
            </a:r>
            <a:endParaRPr sz="15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309834B7-8295-4039-91E8-A061C956A84E}"/>
              </a:ext>
            </a:extLst>
          </p:cNvPr>
          <p:cNvSpPr/>
          <p:nvPr/>
        </p:nvSpPr>
        <p:spPr>
          <a:xfrm>
            <a:off x="6024289" y="2675312"/>
            <a:ext cx="1284733" cy="516731"/>
          </a:xfrm>
          <a:custGeom>
            <a:avLst/>
            <a:gdLst/>
            <a:ahLst/>
            <a:cxnLst/>
            <a:rect l="l" t="t" r="r" b="b"/>
            <a:pathLst>
              <a:path w="1568450" h="568960">
                <a:moveTo>
                  <a:pt x="0" y="568451"/>
                </a:moveTo>
                <a:lnTo>
                  <a:pt x="1568195" y="568451"/>
                </a:lnTo>
                <a:lnTo>
                  <a:pt x="1568195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pPr algn="ctr"/>
            <a:r>
              <a:rPr lang="en-SG"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Excessive store splits</a:t>
            </a:r>
            <a:endParaRPr sz="15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D53F3445-C3B2-4001-A382-2396C8B30BFF}"/>
              </a:ext>
            </a:extLst>
          </p:cNvPr>
          <p:cNvSpPr/>
          <p:nvPr/>
        </p:nvSpPr>
        <p:spPr>
          <a:xfrm>
            <a:off x="3931858" y="1266042"/>
            <a:ext cx="1284733" cy="792661"/>
          </a:xfrm>
          <a:custGeom>
            <a:avLst/>
            <a:gdLst/>
            <a:ahLst/>
            <a:cxnLst/>
            <a:rect l="l" t="t" r="r" b="b"/>
            <a:pathLst>
              <a:path w="1568450" h="568960">
                <a:moveTo>
                  <a:pt x="0" y="568451"/>
                </a:moveTo>
                <a:lnTo>
                  <a:pt x="1568195" y="568451"/>
                </a:lnTo>
                <a:lnTo>
                  <a:pt x="1568195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pPr algn="ctr"/>
            <a:r>
              <a:rPr lang="en-SG"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Slowdown in long term store growth</a:t>
            </a:r>
            <a:endParaRPr sz="15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CC8D2E8C-F3D4-4B43-A2DA-45236AC2DF66}"/>
              </a:ext>
            </a:extLst>
          </p:cNvPr>
          <p:cNvSpPr/>
          <p:nvPr/>
        </p:nvSpPr>
        <p:spPr>
          <a:xfrm>
            <a:off x="2462010" y="2644784"/>
            <a:ext cx="1284733" cy="568960"/>
          </a:xfrm>
          <a:custGeom>
            <a:avLst/>
            <a:gdLst/>
            <a:ahLst/>
            <a:cxnLst/>
            <a:rect l="l" t="t" r="r" b="b"/>
            <a:pathLst>
              <a:path w="1568450" h="568960">
                <a:moveTo>
                  <a:pt x="0" y="568451"/>
                </a:moveTo>
                <a:lnTo>
                  <a:pt x="1568195" y="568451"/>
                </a:lnTo>
                <a:lnTo>
                  <a:pt x="1568195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pPr algn="ctr"/>
            <a:r>
              <a:rPr lang="en-SG"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 rate risk</a:t>
            </a:r>
            <a:endParaRPr sz="15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1B0F1369-34BE-4BCF-94CA-E7340C0CEDC8}"/>
              </a:ext>
            </a:extLst>
          </p:cNvPr>
          <p:cNvSpPr/>
          <p:nvPr/>
        </p:nvSpPr>
        <p:spPr>
          <a:xfrm>
            <a:off x="3841381" y="2657841"/>
            <a:ext cx="1284733" cy="568960"/>
          </a:xfrm>
          <a:custGeom>
            <a:avLst/>
            <a:gdLst/>
            <a:ahLst/>
            <a:cxnLst/>
            <a:rect l="l" t="t" r="r" b="b"/>
            <a:pathLst>
              <a:path w="1568450" h="568960">
                <a:moveTo>
                  <a:pt x="0" y="568451"/>
                </a:moveTo>
                <a:lnTo>
                  <a:pt x="1568195" y="568451"/>
                </a:lnTo>
                <a:lnTo>
                  <a:pt x="1568195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pPr algn="ctr"/>
            <a:r>
              <a:rPr lang="en-SG"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 exchange risk</a:t>
            </a:r>
            <a:endParaRPr sz="15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C0F77976-C864-4DD0-9BA3-98577D4A8F56}"/>
              </a:ext>
            </a:extLst>
          </p:cNvPr>
          <p:cNvSpPr/>
          <p:nvPr/>
        </p:nvSpPr>
        <p:spPr>
          <a:xfrm>
            <a:off x="8997559" y="2621348"/>
            <a:ext cx="1284733" cy="568960"/>
          </a:xfrm>
          <a:custGeom>
            <a:avLst/>
            <a:gdLst/>
            <a:ahLst/>
            <a:cxnLst/>
            <a:rect l="l" t="t" r="r" b="b"/>
            <a:pathLst>
              <a:path w="1568450" h="568960">
                <a:moveTo>
                  <a:pt x="0" y="568451"/>
                </a:moveTo>
                <a:lnTo>
                  <a:pt x="1568195" y="568451"/>
                </a:lnTo>
                <a:lnTo>
                  <a:pt x="1568195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pPr algn="ctr"/>
            <a:r>
              <a:rPr lang="en-SG"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Commodities prices	</a:t>
            </a:r>
            <a:endParaRPr sz="15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27">
            <a:extLst>
              <a:ext uri="{FF2B5EF4-FFF2-40B4-BE49-F238E27FC236}">
                <a16:creationId xmlns:a16="http://schemas.microsoft.com/office/drawing/2014/main" id="{C2074058-990A-4396-ADC6-DCB696DD6385}"/>
              </a:ext>
            </a:extLst>
          </p:cNvPr>
          <p:cNvSpPr/>
          <p:nvPr/>
        </p:nvSpPr>
        <p:spPr>
          <a:xfrm>
            <a:off x="6024288" y="2165042"/>
            <a:ext cx="1284733" cy="366141"/>
          </a:xfrm>
          <a:custGeom>
            <a:avLst/>
            <a:gdLst/>
            <a:ahLst/>
            <a:cxnLst/>
            <a:rect l="l" t="t" r="r" b="b"/>
            <a:pathLst>
              <a:path w="1568450" h="568960">
                <a:moveTo>
                  <a:pt x="0" y="568451"/>
                </a:moveTo>
                <a:lnTo>
                  <a:pt x="1568195" y="568451"/>
                </a:lnTo>
                <a:lnTo>
                  <a:pt x="1568195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pPr algn="ctr"/>
            <a:r>
              <a:rPr lang="en-SG"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Wage Frauds	</a:t>
            </a:r>
            <a:endParaRPr sz="15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27">
            <a:extLst>
              <a:ext uri="{FF2B5EF4-FFF2-40B4-BE49-F238E27FC236}">
                <a16:creationId xmlns:a16="http://schemas.microsoft.com/office/drawing/2014/main" id="{6EE375B5-B298-4CC8-98D2-10A3127342E7}"/>
              </a:ext>
            </a:extLst>
          </p:cNvPr>
          <p:cNvSpPr/>
          <p:nvPr/>
        </p:nvSpPr>
        <p:spPr>
          <a:xfrm>
            <a:off x="6024287" y="3319498"/>
            <a:ext cx="1284733" cy="514069"/>
          </a:xfrm>
          <a:custGeom>
            <a:avLst/>
            <a:gdLst/>
            <a:ahLst/>
            <a:cxnLst/>
            <a:rect l="l" t="t" r="r" b="b"/>
            <a:pathLst>
              <a:path w="1568450" h="568960">
                <a:moveTo>
                  <a:pt x="0" y="568451"/>
                </a:moveTo>
                <a:lnTo>
                  <a:pt x="1568195" y="568451"/>
                </a:lnTo>
                <a:lnTo>
                  <a:pt x="1568195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pPr algn="ctr"/>
            <a:r>
              <a:rPr lang="en-SG"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 &amp; Integration	</a:t>
            </a:r>
            <a:endParaRPr sz="15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27">
            <a:extLst>
              <a:ext uri="{FF2B5EF4-FFF2-40B4-BE49-F238E27FC236}">
                <a16:creationId xmlns:a16="http://schemas.microsoft.com/office/drawing/2014/main" id="{6C2C018F-182A-4A23-B96B-8CDB8EC60C87}"/>
              </a:ext>
            </a:extLst>
          </p:cNvPr>
          <p:cNvSpPr/>
          <p:nvPr/>
        </p:nvSpPr>
        <p:spPr>
          <a:xfrm>
            <a:off x="6022954" y="3893884"/>
            <a:ext cx="1284733" cy="514069"/>
          </a:xfrm>
          <a:custGeom>
            <a:avLst/>
            <a:gdLst/>
            <a:ahLst/>
            <a:cxnLst/>
            <a:rect l="l" t="t" r="r" b="b"/>
            <a:pathLst>
              <a:path w="1568450" h="568960">
                <a:moveTo>
                  <a:pt x="0" y="568451"/>
                </a:moveTo>
                <a:lnTo>
                  <a:pt x="1568195" y="568451"/>
                </a:lnTo>
                <a:lnTo>
                  <a:pt x="1568195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pPr algn="ctr"/>
            <a:r>
              <a:rPr lang="en-SG"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Legal Disputes	</a:t>
            </a:r>
            <a:endParaRPr sz="15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: Top Corners Snipped 35">
            <a:extLst>
              <a:ext uri="{FF2B5EF4-FFF2-40B4-BE49-F238E27FC236}">
                <a16:creationId xmlns:a16="http://schemas.microsoft.com/office/drawing/2014/main" id="{12A3AE46-7585-47D6-AAFB-7BA895484E1B}"/>
              </a:ext>
            </a:extLst>
          </p:cNvPr>
          <p:cNvSpPr/>
          <p:nvPr/>
        </p:nvSpPr>
        <p:spPr>
          <a:xfrm>
            <a:off x="815174" y="6445784"/>
            <a:ext cx="1254664" cy="411084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Executive Summary</a:t>
            </a:r>
          </a:p>
        </p:txBody>
      </p:sp>
      <p:sp>
        <p:nvSpPr>
          <p:cNvPr id="37" name="Rectangle: Top Corners Snipped 36">
            <a:extLst>
              <a:ext uri="{FF2B5EF4-FFF2-40B4-BE49-F238E27FC236}">
                <a16:creationId xmlns:a16="http://schemas.microsoft.com/office/drawing/2014/main" id="{944D5557-3F8E-48A2-9C87-73062076B8B1}"/>
              </a:ext>
            </a:extLst>
          </p:cNvPr>
          <p:cNvSpPr/>
          <p:nvPr/>
        </p:nvSpPr>
        <p:spPr>
          <a:xfrm>
            <a:off x="2069838" y="6452882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Company Overview</a:t>
            </a:r>
          </a:p>
        </p:txBody>
      </p:sp>
      <p:sp>
        <p:nvSpPr>
          <p:cNvPr id="38" name="Rectangle: Top Corners Snipped 37">
            <a:extLst>
              <a:ext uri="{FF2B5EF4-FFF2-40B4-BE49-F238E27FC236}">
                <a16:creationId xmlns:a16="http://schemas.microsoft.com/office/drawing/2014/main" id="{8A66EB38-EBEC-47FE-B64D-902B320F9A7E}"/>
              </a:ext>
            </a:extLst>
          </p:cNvPr>
          <p:cNvSpPr/>
          <p:nvPr/>
        </p:nvSpPr>
        <p:spPr>
          <a:xfrm>
            <a:off x="3324502" y="6452882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Industry Overview</a:t>
            </a:r>
          </a:p>
        </p:txBody>
      </p:sp>
      <p:sp>
        <p:nvSpPr>
          <p:cNvPr id="39" name="Rectangle: Top Corners Snipped 38">
            <a:extLst>
              <a:ext uri="{FF2B5EF4-FFF2-40B4-BE49-F238E27FC236}">
                <a16:creationId xmlns:a16="http://schemas.microsoft.com/office/drawing/2014/main" id="{54AE49A8-E713-474B-818A-11C44FE228A4}"/>
              </a:ext>
            </a:extLst>
          </p:cNvPr>
          <p:cNvSpPr/>
          <p:nvPr/>
        </p:nvSpPr>
        <p:spPr>
          <a:xfrm>
            <a:off x="4579166" y="6452882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Thesis 1</a:t>
            </a:r>
          </a:p>
        </p:txBody>
      </p:sp>
      <p:sp>
        <p:nvSpPr>
          <p:cNvPr id="40" name="Rectangle: Top Corners Snipped 39">
            <a:extLst>
              <a:ext uri="{FF2B5EF4-FFF2-40B4-BE49-F238E27FC236}">
                <a16:creationId xmlns:a16="http://schemas.microsoft.com/office/drawing/2014/main" id="{DC42FFB2-5DE3-4072-A45C-E5CFA3DDCD6D}"/>
              </a:ext>
            </a:extLst>
          </p:cNvPr>
          <p:cNvSpPr/>
          <p:nvPr/>
        </p:nvSpPr>
        <p:spPr>
          <a:xfrm>
            <a:off x="7088494" y="6445784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Thesis 3</a:t>
            </a:r>
          </a:p>
        </p:txBody>
      </p:sp>
      <p:sp>
        <p:nvSpPr>
          <p:cNvPr id="41" name="Rectangle: Top Corners Snipped 40">
            <a:extLst>
              <a:ext uri="{FF2B5EF4-FFF2-40B4-BE49-F238E27FC236}">
                <a16:creationId xmlns:a16="http://schemas.microsoft.com/office/drawing/2014/main" id="{AD4B8302-BA5B-47FE-B0DE-D1A61B71B61F}"/>
              </a:ext>
            </a:extLst>
          </p:cNvPr>
          <p:cNvSpPr/>
          <p:nvPr/>
        </p:nvSpPr>
        <p:spPr>
          <a:xfrm>
            <a:off x="8343158" y="6445784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Thesis 4</a:t>
            </a:r>
          </a:p>
        </p:txBody>
      </p:sp>
      <p:sp>
        <p:nvSpPr>
          <p:cNvPr id="42" name="Rectangle: Top Corners Snipped 41">
            <a:extLst>
              <a:ext uri="{FF2B5EF4-FFF2-40B4-BE49-F238E27FC236}">
                <a16:creationId xmlns:a16="http://schemas.microsoft.com/office/drawing/2014/main" id="{A8419CEF-5D18-493E-9B41-E648F8E8EDD0}"/>
              </a:ext>
            </a:extLst>
          </p:cNvPr>
          <p:cNvSpPr/>
          <p:nvPr/>
        </p:nvSpPr>
        <p:spPr>
          <a:xfrm>
            <a:off x="9597822" y="6217119"/>
            <a:ext cx="1254664" cy="632651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>
                <a:latin typeface="Arial" panose="020B0604020202020204" pitchFamily="34" charset="0"/>
                <a:cs typeface="Arial" panose="020B0604020202020204" pitchFamily="34" charset="0"/>
              </a:rPr>
              <a:t>Valuation &amp; Risks</a:t>
            </a:r>
          </a:p>
        </p:txBody>
      </p:sp>
      <p:sp>
        <p:nvSpPr>
          <p:cNvPr id="43" name="Rectangle: Top Corners Snipped 42">
            <a:extLst>
              <a:ext uri="{FF2B5EF4-FFF2-40B4-BE49-F238E27FC236}">
                <a16:creationId xmlns:a16="http://schemas.microsoft.com/office/drawing/2014/main" id="{5C6197CD-C3E1-4A4E-A4E2-5BE9B3AA0FA3}"/>
              </a:ext>
            </a:extLst>
          </p:cNvPr>
          <p:cNvSpPr/>
          <p:nvPr/>
        </p:nvSpPr>
        <p:spPr>
          <a:xfrm>
            <a:off x="5833830" y="6445784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Thesis 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24D48D6-C1CC-4D71-89DF-9BF16FB699E7}"/>
              </a:ext>
            </a:extLst>
          </p:cNvPr>
          <p:cNvSpPr/>
          <p:nvPr/>
        </p:nvSpPr>
        <p:spPr>
          <a:xfrm>
            <a:off x="0" y="827"/>
            <a:ext cx="10505448" cy="59358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95FFA2-D35B-4344-8CEF-6F725B8881C7}"/>
              </a:ext>
            </a:extLst>
          </p:cNvPr>
          <p:cNvSpPr txBox="1"/>
          <p:nvPr/>
        </p:nvSpPr>
        <p:spPr>
          <a:xfrm>
            <a:off x="339204" y="82230"/>
            <a:ext cx="728079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SG" sz="2000">
                <a:solidFill>
                  <a:schemeClr val="bg1"/>
                </a:solidFill>
                <a:latin typeface="Arial Black"/>
                <a:cs typeface="Arial" panose="020B0604020202020204" pitchFamily="34" charset="0"/>
              </a:rPr>
              <a:t>Risks Matrix </a:t>
            </a:r>
            <a:r>
              <a:rPr lang="en-SG" sz="1400">
                <a:solidFill>
                  <a:schemeClr val="bg1"/>
                </a:solidFill>
                <a:latin typeface="Arial Narrow"/>
                <a:cs typeface="Arial" panose="020B0604020202020204" pitchFamily="34" charset="0"/>
              </a:rPr>
              <a:t> </a:t>
            </a:r>
            <a:endParaRPr lang="en-SG">
              <a:solidFill>
                <a:schemeClr val="bg1"/>
              </a:solidFill>
              <a:cs typeface="Calibri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0A7163-E6C8-42EA-87FB-5B27F76011AB}"/>
              </a:ext>
            </a:extLst>
          </p:cNvPr>
          <p:cNvSpPr/>
          <p:nvPr/>
        </p:nvSpPr>
        <p:spPr>
          <a:xfrm flipV="1">
            <a:off x="-7942" y="605002"/>
            <a:ext cx="12220136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E5F004-EBFF-4E34-BA87-135D83B6251E}"/>
              </a:ext>
            </a:extLst>
          </p:cNvPr>
          <p:cNvSpPr txBox="1"/>
          <p:nvPr/>
        </p:nvSpPr>
        <p:spPr>
          <a:xfrm>
            <a:off x="11703301" y="6502056"/>
            <a:ext cx="516835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SG">
              <a:solidFill>
                <a:schemeClr val="bg1"/>
              </a:solidFill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3381E25-3DA8-4FB7-8574-9721521D0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448" y="5275"/>
            <a:ext cx="1720814" cy="60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860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46920-836B-4EDD-AC45-86EAA5D18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Platforms For Further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C8AED-1730-46F8-BABB-3F294AEA4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Wall Street Oasis</a:t>
            </a:r>
          </a:p>
          <a:p>
            <a:endParaRPr lang="en-SG" dirty="0"/>
          </a:p>
          <a:p>
            <a:r>
              <a:rPr lang="en-SG" dirty="0"/>
              <a:t>Breaking Into Wall Street</a:t>
            </a:r>
          </a:p>
          <a:p>
            <a:endParaRPr lang="en-SG" dirty="0"/>
          </a:p>
          <a:p>
            <a:r>
              <a:rPr lang="en-SG" dirty="0"/>
              <a:t>Corporate Finance Institute</a:t>
            </a:r>
          </a:p>
          <a:p>
            <a:endParaRPr lang="en-SG" dirty="0"/>
          </a:p>
          <a:p>
            <a:r>
              <a:rPr lang="en-SG" dirty="0" err="1"/>
              <a:t>Aswath</a:t>
            </a:r>
            <a:r>
              <a:rPr lang="en-SG" dirty="0"/>
              <a:t> Damodaran (“Dean of Valuation”) </a:t>
            </a:r>
          </a:p>
        </p:txBody>
      </p:sp>
    </p:spTree>
    <p:extLst>
      <p:ext uri="{BB962C8B-B14F-4D97-AF65-F5344CB8AC3E}">
        <p14:creationId xmlns:p14="http://schemas.microsoft.com/office/powerpoint/2010/main" val="1864322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E0520-C732-4532-9D52-9D842A17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Understanding The Economy</a:t>
            </a:r>
          </a:p>
        </p:txBody>
      </p:sp>
      <p:pic>
        <p:nvPicPr>
          <p:cNvPr id="2050" name="Picture 2" descr="Image result for how the economic machine works in 30 minutes">
            <a:extLst>
              <a:ext uri="{FF2B5EF4-FFF2-40B4-BE49-F238E27FC236}">
                <a16:creationId xmlns:a16="http://schemas.microsoft.com/office/drawing/2014/main" id="{E8D10AD2-D155-4EDA-B0BA-0FA6AB6E84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15" y="1690688"/>
            <a:ext cx="8432169" cy="402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067359-169F-4C7F-BBE9-F678B54A4765}"/>
              </a:ext>
            </a:extLst>
          </p:cNvPr>
          <p:cNvSpPr txBox="1"/>
          <p:nvPr/>
        </p:nvSpPr>
        <p:spPr>
          <a:xfrm>
            <a:off x="2140856" y="6092765"/>
            <a:ext cx="79102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How The </a:t>
            </a:r>
            <a:r>
              <a:rPr lang="en-SG" sz="2200" dirty="0"/>
              <a:t>Economic</a:t>
            </a:r>
            <a:r>
              <a:rPr lang="en-SG" sz="2000" dirty="0"/>
              <a:t> Machine Works in 30 Minutes By Ray </a:t>
            </a:r>
            <a:r>
              <a:rPr lang="en-SG" sz="2000" dirty="0" err="1"/>
              <a:t>Dalio</a:t>
            </a:r>
            <a:r>
              <a:rPr lang="en-SG" sz="2000" dirty="0"/>
              <a:t> (YouTube)</a:t>
            </a:r>
          </a:p>
        </p:txBody>
      </p:sp>
    </p:spTree>
    <p:extLst>
      <p:ext uri="{BB962C8B-B14F-4D97-AF65-F5344CB8AC3E}">
        <p14:creationId xmlns:p14="http://schemas.microsoft.com/office/powerpoint/2010/main" val="541541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42C19-ECB0-4D11-A0E6-9725791B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Understanding The Basics of Finance</a:t>
            </a:r>
          </a:p>
        </p:txBody>
      </p:sp>
      <p:pic>
        <p:nvPicPr>
          <p:cNvPr id="3074" name="Picture 2" descr="Image result for Everything you need to know about finance">
            <a:extLst>
              <a:ext uri="{FF2B5EF4-FFF2-40B4-BE49-F238E27FC236}">
                <a16:creationId xmlns:a16="http://schemas.microsoft.com/office/drawing/2014/main" id="{B1D09302-40FE-4D0E-82B8-1B41FDC763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485" y="1553028"/>
            <a:ext cx="8302172" cy="438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43A3C6-9A93-4B47-A233-C46BF9BC6AED}"/>
              </a:ext>
            </a:extLst>
          </p:cNvPr>
          <p:cNvSpPr txBox="1"/>
          <p:nvPr/>
        </p:nvSpPr>
        <p:spPr>
          <a:xfrm>
            <a:off x="1705428" y="5936343"/>
            <a:ext cx="7910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William Ackman: Everything You Need to Know About Finance and Investing in Under an Hour (YouTube) </a:t>
            </a:r>
          </a:p>
        </p:txBody>
      </p:sp>
    </p:spTree>
    <p:extLst>
      <p:ext uri="{BB962C8B-B14F-4D97-AF65-F5344CB8AC3E}">
        <p14:creationId xmlns:p14="http://schemas.microsoft.com/office/powerpoint/2010/main" val="3877288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190E-B8AA-41EA-813D-95DCABF5A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08" y="0"/>
            <a:ext cx="10515600" cy="1325563"/>
          </a:xfrm>
        </p:spPr>
        <p:txBody>
          <a:bodyPr/>
          <a:lstStyle/>
          <a:p>
            <a:r>
              <a:rPr lang="en-SG" dirty="0"/>
              <a:t>Top Down Approach Example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DC0BD5-2C2C-4488-A56E-E7F05B7CA2C8}"/>
              </a:ext>
            </a:extLst>
          </p:cNvPr>
          <p:cNvSpPr/>
          <p:nvPr/>
        </p:nvSpPr>
        <p:spPr>
          <a:xfrm>
            <a:off x="3790119" y="1098492"/>
            <a:ext cx="3564835" cy="10092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Look at general market conditions: E.g. Trade war tensions, No deal Brexit looming, Hong Kong prolonged protests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7D298D1-D0C0-46AC-8EF2-89953850D9DD}"/>
              </a:ext>
            </a:extLst>
          </p:cNvPr>
          <p:cNvSpPr/>
          <p:nvPr/>
        </p:nvSpPr>
        <p:spPr>
          <a:xfrm>
            <a:off x="5380375" y="2217016"/>
            <a:ext cx="371061" cy="325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B4FBF5-D231-4C1C-8CED-13F9176859C9}"/>
              </a:ext>
            </a:extLst>
          </p:cNvPr>
          <p:cNvSpPr/>
          <p:nvPr/>
        </p:nvSpPr>
        <p:spPr>
          <a:xfrm>
            <a:off x="3790119" y="2606519"/>
            <a:ext cx="3723862" cy="1009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Investors all seeking safe heaven assets in the midst of growing uncertainties: </a:t>
            </a:r>
            <a:r>
              <a:rPr lang="en-SG" dirty="0" err="1">
                <a:solidFill>
                  <a:schemeClr val="tx1"/>
                </a:solidFill>
              </a:rPr>
              <a:t>E.g</a:t>
            </a:r>
            <a:r>
              <a:rPr lang="en-SG" dirty="0">
                <a:solidFill>
                  <a:schemeClr val="tx1"/>
                </a:solidFill>
              </a:rPr>
              <a:t> Gold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FC3F31-0ECF-4628-9501-07ABE2054047}"/>
              </a:ext>
            </a:extLst>
          </p:cNvPr>
          <p:cNvSpPr/>
          <p:nvPr/>
        </p:nvSpPr>
        <p:spPr>
          <a:xfrm>
            <a:off x="3790119" y="4114827"/>
            <a:ext cx="3723862" cy="9053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Gold Mining, Gold Explorers, Gold Processing, Gold Royalties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EB03F30-5D87-4219-BC44-67EFB291ACF1}"/>
              </a:ext>
            </a:extLst>
          </p:cNvPr>
          <p:cNvSpPr/>
          <p:nvPr/>
        </p:nvSpPr>
        <p:spPr>
          <a:xfrm>
            <a:off x="5387005" y="3757064"/>
            <a:ext cx="371061" cy="325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3BA717-1952-4A4C-9AEE-E94670FCCDBE}"/>
              </a:ext>
            </a:extLst>
          </p:cNvPr>
          <p:cNvSpPr/>
          <p:nvPr/>
        </p:nvSpPr>
        <p:spPr>
          <a:xfrm>
            <a:off x="3829877" y="5610658"/>
            <a:ext cx="3723862" cy="9053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Look out for the market leaders in the respective industry  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E46C2368-E93E-4B6F-8EF7-D20CC1C7695D}"/>
              </a:ext>
            </a:extLst>
          </p:cNvPr>
          <p:cNvSpPr/>
          <p:nvPr/>
        </p:nvSpPr>
        <p:spPr>
          <a:xfrm>
            <a:off x="5387005" y="5152813"/>
            <a:ext cx="371061" cy="325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7657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5CA6-11BF-4970-A330-0C81E2AED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08" y="54429"/>
            <a:ext cx="10515600" cy="1325563"/>
          </a:xfrm>
        </p:spPr>
        <p:txBody>
          <a:bodyPr/>
          <a:lstStyle/>
          <a:p>
            <a:r>
              <a:rPr lang="en-SG" dirty="0"/>
              <a:t>Bottom Up Approach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6BD72E-5C23-44A2-AE2A-84D6A7F2DF7F}"/>
              </a:ext>
            </a:extLst>
          </p:cNvPr>
          <p:cNvSpPr/>
          <p:nvPr/>
        </p:nvSpPr>
        <p:spPr>
          <a:xfrm>
            <a:off x="3790119" y="1098492"/>
            <a:ext cx="3564835" cy="10092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How is the trade war affecting the sector and industry? Will Snap be involved in the trade war? 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90E34D5-7D95-4B0A-9451-25DFA2E96983}"/>
              </a:ext>
            </a:extLst>
          </p:cNvPr>
          <p:cNvSpPr/>
          <p:nvPr/>
        </p:nvSpPr>
        <p:spPr>
          <a:xfrm rot="10800000">
            <a:off x="5380375" y="2217016"/>
            <a:ext cx="371061" cy="325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1A5DFD-5558-4983-8939-0CCE52BE4930}"/>
              </a:ext>
            </a:extLst>
          </p:cNvPr>
          <p:cNvSpPr/>
          <p:nvPr/>
        </p:nvSpPr>
        <p:spPr>
          <a:xfrm>
            <a:off x="3790119" y="2606519"/>
            <a:ext cx="3723862" cy="1009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What is the outlook of the information technology sector, trends in the sector etc.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18A832-127D-4196-9A78-A80E76E6779F}"/>
              </a:ext>
            </a:extLst>
          </p:cNvPr>
          <p:cNvSpPr/>
          <p:nvPr/>
        </p:nvSpPr>
        <p:spPr>
          <a:xfrm>
            <a:off x="3790119" y="4156154"/>
            <a:ext cx="3723862" cy="9053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Social Media industry market share, trends in the industry etc.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BFF9448-20D5-4029-B4AF-6CB2CA1ABD5A}"/>
              </a:ext>
            </a:extLst>
          </p:cNvPr>
          <p:cNvSpPr/>
          <p:nvPr/>
        </p:nvSpPr>
        <p:spPr>
          <a:xfrm rot="10800000">
            <a:off x="5387005" y="3757064"/>
            <a:ext cx="371061" cy="325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E9650F-C5C0-4ECC-9593-176EDF0AE0F6}"/>
              </a:ext>
            </a:extLst>
          </p:cNvPr>
          <p:cNvSpPr/>
          <p:nvPr/>
        </p:nvSpPr>
        <p:spPr>
          <a:xfrm>
            <a:off x="3829877" y="5630405"/>
            <a:ext cx="3723862" cy="7503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“Snap shares plunge after Facebook’s latest clone attempt”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30C2EEE-B01F-465D-8596-4B708E904818}"/>
              </a:ext>
            </a:extLst>
          </p:cNvPr>
          <p:cNvSpPr/>
          <p:nvPr/>
        </p:nvSpPr>
        <p:spPr>
          <a:xfrm rot="10800000">
            <a:off x="5387005" y="5152813"/>
            <a:ext cx="371061" cy="325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1797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7E035-6DBE-4B31-8F5D-ACA3E513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SG" dirty="0"/>
              <a:t>Platforms To Source For Investment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823AF-2C83-438C-B076-3F2347B8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9665"/>
            <a:ext cx="10515600" cy="4351338"/>
          </a:xfrm>
        </p:spPr>
        <p:txBody>
          <a:bodyPr/>
          <a:lstStyle/>
          <a:p>
            <a:r>
              <a:rPr lang="en-SG" dirty="0"/>
              <a:t>Industry Primers: </a:t>
            </a:r>
            <a:r>
              <a:rPr lang="en-SG" sz="2400" dirty="0">
                <a:hlinkClick r:id="rId2"/>
              </a:rPr>
              <a:t>https://drive.google.com/drive/folders/1svU7FplngovrmlpZUlTiLfVqNqe-NqkX</a:t>
            </a:r>
            <a:endParaRPr lang="en-SG" sz="2400" dirty="0"/>
          </a:p>
          <a:p>
            <a:pPr marL="0" indent="0">
              <a:buNone/>
            </a:pPr>
            <a:endParaRPr lang="en-SG" dirty="0"/>
          </a:p>
          <a:p>
            <a:r>
              <a:rPr lang="en-SG" dirty="0"/>
              <a:t>Trade Magazines/Journal e.g. Economist, Forbes</a:t>
            </a:r>
          </a:p>
          <a:p>
            <a:endParaRPr lang="en-SG" dirty="0"/>
          </a:p>
          <a:p>
            <a:r>
              <a:rPr lang="en-SG" dirty="0"/>
              <a:t>News articles e.g. CNBC, MarketWatch, Bloomberg, </a:t>
            </a:r>
            <a:r>
              <a:rPr lang="en-SG" dirty="0" err="1"/>
              <a:t>Finimize</a:t>
            </a:r>
            <a:endParaRPr lang="en-SG" dirty="0"/>
          </a:p>
          <a:p>
            <a:endParaRPr lang="en-SG" dirty="0"/>
          </a:p>
          <a:p>
            <a:r>
              <a:rPr lang="en-SG" dirty="0"/>
              <a:t>Terminals e.g. Bloomberg, Reuters Eikon, S&amp;P Capital IQ</a:t>
            </a:r>
          </a:p>
        </p:txBody>
      </p:sp>
    </p:spTree>
    <p:extLst>
      <p:ext uri="{BB962C8B-B14F-4D97-AF65-F5344CB8AC3E}">
        <p14:creationId xmlns:p14="http://schemas.microsoft.com/office/powerpoint/2010/main" val="2072412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19928"/>
            <a:ext cx="9144000" cy="2387600"/>
          </a:xfrm>
        </p:spPr>
        <p:txBody>
          <a:bodyPr/>
          <a:lstStyle/>
          <a:p>
            <a:r>
              <a:rPr lang="en-US" dirty="0"/>
              <a:t>Building A Stock Pitch Deck</a:t>
            </a:r>
          </a:p>
        </p:txBody>
      </p:sp>
    </p:spTree>
    <p:extLst>
      <p:ext uri="{BB962C8B-B14F-4D97-AF65-F5344CB8AC3E}">
        <p14:creationId xmlns:p14="http://schemas.microsoft.com/office/powerpoint/2010/main" val="3517263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6147-D27B-46A9-8766-8D7E286DD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4812F-134F-4ABC-836C-6CEB6BADD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5382"/>
            <a:ext cx="10515600" cy="4351338"/>
          </a:xfrm>
        </p:spPr>
        <p:txBody>
          <a:bodyPr/>
          <a:lstStyle/>
          <a:p>
            <a:r>
              <a:rPr lang="en-SG" dirty="0"/>
              <a:t>Executive Summary</a:t>
            </a:r>
          </a:p>
          <a:p>
            <a:r>
              <a:rPr lang="en-SG" dirty="0"/>
              <a:t>Business Overview</a:t>
            </a:r>
          </a:p>
          <a:p>
            <a:r>
              <a:rPr lang="en-SG" dirty="0"/>
              <a:t>Industry Overview</a:t>
            </a:r>
          </a:p>
          <a:p>
            <a:r>
              <a:rPr lang="en-SG" dirty="0"/>
              <a:t>Investment Thesis</a:t>
            </a:r>
          </a:p>
          <a:p>
            <a:r>
              <a:rPr lang="en-SG" dirty="0"/>
              <a:t>Valuation</a:t>
            </a:r>
          </a:p>
          <a:p>
            <a:r>
              <a:rPr lang="en-SG" dirty="0"/>
              <a:t>Investment Risk</a:t>
            </a:r>
          </a:p>
        </p:txBody>
      </p:sp>
    </p:spTree>
    <p:extLst>
      <p:ext uri="{BB962C8B-B14F-4D97-AF65-F5344CB8AC3E}">
        <p14:creationId xmlns:p14="http://schemas.microsoft.com/office/powerpoint/2010/main" val="1461980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12F84-09DC-401B-92E8-BBA03F534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7C1C8-DBAA-4EEC-879F-759CED451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Overview of your findings</a:t>
            </a:r>
          </a:p>
          <a:p>
            <a:endParaRPr lang="en-SG" dirty="0"/>
          </a:p>
          <a:p>
            <a:r>
              <a:rPr lang="en-SG" dirty="0"/>
              <a:t>What do you recommend? </a:t>
            </a:r>
          </a:p>
          <a:p>
            <a:endParaRPr lang="en-SG" dirty="0"/>
          </a:p>
          <a:p>
            <a:r>
              <a:rPr lang="en-SG" dirty="0"/>
              <a:t>Why do you recommend?</a:t>
            </a:r>
          </a:p>
          <a:p>
            <a:endParaRPr lang="en-SG" dirty="0"/>
          </a:p>
          <a:p>
            <a:r>
              <a:rPr lang="en-SG" dirty="0"/>
              <a:t>At what target price &amp; potential gains (normally 1-2 years horizon)</a:t>
            </a:r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65338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EB5CE4D-F52A-4913-BC69-B00D554CEF31}"/>
              </a:ext>
            </a:extLst>
          </p:cNvPr>
          <p:cNvSpPr/>
          <p:nvPr/>
        </p:nvSpPr>
        <p:spPr>
          <a:xfrm flipV="1">
            <a:off x="20194" y="6646757"/>
            <a:ext cx="12192000" cy="2020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ectangle: Top Corners Snipped 35">
            <a:extLst>
              <a:ext uri="{FF2B5EF4-FFF2-40B4-BE49-F238E27FC236}">
                <a16:creationId xmlns:a16="http://schemas.microsoft.com/office/drawing/2014/main" id="{12A3AE46-7585-47D6-AAFB-7BA895484E1B}"/>
              </a:ext>
            </a:extLst>
          </p:cNvPr>
          <p:cNvSpPr/>
          <p:nvPr/>
        </p:nvSpPr>
        <p:spPr>
          <a:xfrm>
            <a:off x="815174" y="6217119"/>
            <a:ext cx="1254664" cy="639749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>
                <a:latin typeface="Arial" panose="020B0604020202020204" pitchFamily="34" charset="0"/>
                <a:cs typeface="Arial" panose="020B0604020202020204" pitchFamily="34" charset="0"/>
              </a:rPr>
              <a:t>Executive Summary</a:t>
            </a:r>
          </a:p>
        </p:txBody>
      </p:sp>
      <p:sp>
        <p:nvSpPr>
          <p:cNvPr id="37" name="Rectangle: Top Corners Snipped 36">
            <a:extLst>
              <a:ext uri="{FF2B5EF4-FFF2-40B4-BE49-F238E27FC236}">
                <a16:creationId xmlns:a16="http://schemas.microsoft.com/office/drawing/2014/main" id="{944D5557-3F8E-48A2-9C87-73062076B8B1}"/>
              </a:ext>
            </a:extLst>
          </p:cNvPr>
          <p:cNvSpPr/>
          <p:nvPr/>
        </p:nvSpPr>
        <p:spPr>
          <a:xfrm>
            <a:off x="2069838" y="6452882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Company Overview</a:t>
            </a:r>
          </a:p>
        </p:txBody>
      </p:sp>
      <p:sp>
        <p:nvSpPr>
          <p:cNvPr id="38" name="Rectangle: Top Corners Snipped 37">
            <a:extLst>
              <a:ext uri="{FF2B5EF4-FFF2-40B4-BE49-F238E27FC236}">
                <a16:creationId xmlns:a16="http://schemas.microsoft.com/office/drawing/2014/main" id="{8A66EB38-EBEC-47FE-B64D-902B320F9A7E}"/>
              </a:ext>
            </a:extLst>
          </p:cNvPr>
          <p:cNvSpPr/>
          <p:nvPr/>
        </p:nvSpPr>
        <p:spPr>
          <a:xfrm>
            <a:off x="3324502" y="6452882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Industry Overview</a:t>
            </a:r>
          </a:p>
        </p:txBody>
      </p:sp>
      <p:sp>
        <p:nvSpPr>
          <p:cNvPr id="39" name="Rectangle: Top Corners Snipped 38">
            <a:extLst>
              <a:ext uri="{FF2B5EF4-FFF2-40B4-BE49-F238E27FC236}">
                <a16:creationId xmlns:a16="http://schemas.microsoft.com/office/drawing/2014/main" id="{54AE49A8-E713-474B-818A-11C44FE228A4}"/>
              </a:ext>
            </a:extLst>
          </p:cNvPr>
          <p:cNvSpPr/>
          <p:nvPr/>
        </p:nvSpPr>
        <p:spPr>
          <a:xfrm>
            <a:off x="4579166" y="6452882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Thesis 1</a:t>
            </a:r>
          </a:p>
        </p:txBody>
      </p:sp>
      <p:sp>
        <p:nvSpPr>
          <p:cNvPr id="40" name="Rectangle: Top Corners Snipped 39">
            <a:extLst>
              <a:ext uri="{FF2B5EF4-FFF2-40B4-BE49-F238E27FC236}">
                <a16:creationId xmlns:a16="http://schemas.microsoft.com/office/drawing/2014/main" id="{DC42FFB2-5DE3-4072-A45C-E5CFA3DDCD6D}"/>
              </a:ext>
            </a:extLst>
          </p:cNvPr>
          <p:cNvSpPr/>
          <p:nvPr/>
        </p:nvSpPr>
        <p:spPr>
          <a:xfrm>
            <a:off x="7088494" y="6445784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Thesis 3</a:t>
            </a:r>
          </a:p>
        </p:txBody>
      </p:sp>
      <p:sp>
        <p:nvSpPr>
          <p:cNvPr id="41" name="Rectangle: Top Corners Snipped 40">
            <a:extLst>
              <a:ext uri="{FF2B5EF4-FFF2-40B4-BE49-F238E27FC236}">
                <a16:creationId xmlns:a16="http://schemas.microsoft.com/office/drawing/2014/main" id="{AD4B8302-BA5B-47FE-B0DE-D1A61B71B61F}"/>
              </a:ext>
            </a:extLst>
          </p:cNvPr>
          <p:cNvSpPr/>
          <p:nvPr/>
        </p:nvSpPr>
        <p:spPr>
          <a:xfrm>
            <a:off x="8343158" y="6445784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Thesis 4</a:t>
            </a:r>
          </a:p>
        </p:txBody>
      </p:sp>
      <p:sp>
        <p:nvSpPr>
          <p:cNvPr id="42" name="Rectangle: Top Corners Snipped 41">
            <a:extLst>
              <a:ext uri="{FF2B5EF4-FFF2-40B4-BE49-F238E27FC236}">
                <a16:creationId xmlns:a16="http://schemas.microsoft.com/office/drawing/2014/main" id="{A8419CEF-5D18-493E-9B41-E648F8E8EDD0}"/>
              </a:ext>
            </a:extLst>
          </p:cNvPr>
          <p:cNvSpPr/>
          <p:nvPr/>
        </p:nvSpPr>
        <p:spPr>
          <a:xfrm>
            <a:off x="9597822" y="6445784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Valuation &amp; Risks</a:t>
            </a:r>
          </a:p>
        </p:txBody>
      </p:sp>
      <p:sp>
        <p:nvSpPr>
          <p:cNvPr id="43" name="Rectangle: Top Corners Snipped 42">
            <a:extLst>
              <a:ext uri="{FF2B5EF4-FFF2-40B4-BE49-F238E27FC236}">
                <a16:creationId xmlns:a16="http://schemas.microsoft.com/office/drawing/2014/main" id="{5C6197CD-C3E1-4A4E-A4E2-5BE9B3AA0FA3}"/>
              </a:ext>
            </a:extLst>
          </p:cNvPr>
          <p:cNvSpPr/>
          <p:nvPr/>
        </p:nvSpPr>
        <p:spPr>
          <a:xfrm>
            <a:off x="5833830" y="6445784"/>
            <a:ext cx="1254664" cy="403986"/>
          </a:xfrm>
          <a:prstGeom prst="snip2Same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>
                <a:latin typeface="Arial" panose="020B0604020202020204" pitchFamily="34" charset="0"/>
                <a:cs typeface="Arial" panose="020B0604020202020204" pitchFamily="34" charset="0"/>
              </a:rPr>
              <a:t>Thesis 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24D48D6-C1CC-4D71-89DF-9BF16FB699E7}"/>
              </a:ext>
            </a:extLst>
          </p:cNvPr>
          <p:cNvSpPr/>
          <p:nvPr/>
        </p:nvSpPr>
        <p:spPr>
          <a:xfrm>
            <a:off x="0" y="827"/>
            <a:ext cx="10505448" cy="59358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95FFA2-D35B-4344-8CEF-6F725B8881C7}"/>
              </a:ext>
            </a:extLst>
          </p:cNvPr>
          <p:cNvSpPr txBox="1"/>
          <p:nvPr/>
        </p:nvSpPr>
        <p:spPr>
          <a:xfrm>
            <a:off x="339204" y="65997"/>
            <a:ext cx="72807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5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Executive Summary</a:t>
            </a:r>
            <a:endParaRPr lang="en-SG" sz="25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0A7163-E6C8-42EA-87FB-5B27F76011AB}"/>
              </a:ext>
            </a:extLst>
          </p:cNvPr>
          <p:cNvSpPr/>
          <p:nvPr/>
        </p:nvSpPr>
        <p:spPr>
          <a:xfrm flipV="1">
            <a:off x="-7942" y="605002"/>
            <a:ext cx="12220136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E5F004-EBFF-4E34-BA87-135D83B6251E}"/>
              </a:ext>
            </a:extLst>
          </p:cNvPr>
          <p:cNvSpPr txBox="1"/>
          <p:nvPr/>
        </p:nvSpPr>
        <p:spPr>
          <a:xfrm>
            <a:off x="11703301" y="6502056"/>
            <a:ext cx="516835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SG">
              <a:solidFill>
                <a:schemeClr val="bg1"/>
              </a:solidFill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3381E25-3DA8-4FB7-8574-9721521D0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448" y="5275"/>
            <a:ext cx="1720814" cy="60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65862-46DB-4AD6-948E-48AD8F304765}"/>
              </a:ext>
            </a:extLst>
          </p:cNvPr>
          <p:cNvSpPr/>
          <p:nvPr/>
        </p:nvSpPr>
        <p:spPr>
          <a:xfrm>
            <a:off x="336550" y="860425"/>
            <a:ext cx="1803400" cy="64452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cs typeface="Calibri"/>
              </a:rPr>
              <a:t>Investment Proposal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646770-F727-44E1-8B67-49EF793BC06C}"/>
              </a:ext>
            </a:extLst>
          </p:cNvPr>
          <p:cNvSpPr/>
          <p:nvPr/>
        </p:nvSpPr>
        <p:spPr>
          <a:xfrm>
            <a:off x="336550" y="1685924"/>
            <a:ext cx="1803400" cy="77152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cs typeface="Calibri"/>
              </a:rPr>
              <a:t>Company and Industry Overview</a:t>
            </a:r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556952-1BF8-45D6-A2CC-654074B8406F}"/>
              </a:ext>
            </a:extLst>
          </p:cNvPr>
          <p:cNvSpPr/>
          <p:nvPr/>
        </p:nvSpPr>
        <p:spPr>
          <a:xfrm>
            <a:off x="336550" y="2638424"/>
            <a:ext cx="1803400" cy="16287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cs typeface="Calibri"/>
              </a:rPr>
              <a:t>Investment Thesis</a:t>
            </a:r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07426B-C928-4E4D-913D-29419611BB16}"/>
              </a:ext>
            </a:extLst>
          </p:cNvPr>
          <p:cNvSpPr/>
          <p:nvPr/>
        </p:nvSpPr>
        <p:spPr>
          <a:xfrm>
            <a:off x="336550" y="4432299"/>
            <a:ext cx="1803400" cy="83502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cs typeface="Calibri"/>
              </a:rPr>
              <a:t>Valuation</a:t>
            </a:r>
            <a:endParaRPr lang="en-US" sz="16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128895-99C7-46AF-A270-1ACAFA1FD29F}"/>
              </a:ext>
            </a:extLst>
          </p:cNvPr>
          <p:cNvSpPr/>
          <p:nvPr/>
        </p:nvSpPr>
        <p:spPr>
          <a:xfrm>
            <a:off x="336550" y="5416549"/>
            <a:ext cx="1803400" cy="70802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cs typeface="Calibri"/>
              </a:rPr>
              <a:t>Key Risks</a:t>
            </a:r>
            <a:endParaRPr lang="en-US" sz="16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7AF95D-A91F-4F6B-9937-4880A07C9BAE}"/>
              </a:ext>
            </a:extLst>
          </p:cNvPr>
          <p:cNvSpPr/>
          <p:nvPr/>
        </p:nvSpPr>
        <p:spPr>
          <a:xfrm>
            <a:off x="2543175" y="860424"/>
            <a:ext cx="8947150" cy="6445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  <a:cs typeface="Calibri"/>
              </a:rPr>
              <a:t>BUY recommendation with a target of AUD $53.56, presenting a 38% upside potential </a:t>
            </a:r>
            <a:endParaRPr lang="en-US" b="1" dirty="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SG" b="1" dirty="0">
                <a:solidFill>
                  <a:schemeClr val="tx1"/>
                </a:solidFill>
                <a:cs typeface="Calibri"/>
              </a:rPr>
              <a:t>Our valuation is based on a discounted free cash flow to equity model.</a:t>
            </a:r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9DDDCC-8C72-41FF-AA5F-65E868FECDA6}"/>
              </a:ext>
            </a:extLst>
          </p:cNvPr>
          <p:cNvSpPr/>
          <p:nvPr/>
        </p:nvSpPr>
        <p:spPr>
          <a:xfrm>
            <a:off x="2543175" y="1685923"/>
            <a:ext cx="8947150" cy="7715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cs typeface="Calibri"/>
              </a:rPr>
              <a:t>Domino's Pizza Enterprises Limited market leader in all the countries it operates in.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cs typeface="Calibri"/>
              </a:rPr>
              <a:t>Pizza Market set to continue growing due to increase in food consumption, rise of takeaway and delivery market.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160652-C7E4-4611-94AB-5FD49EA4D9CB}"/>
              </a:ext>
            </a:extLst>
          </p:cNvPr>
          <p:cNvSpPr/>
          <p:nvPr/>
        </p:nvSpPr>
        <p:spPr>
          <a:xfrm>
            <a:off x="2543175" y="2638423"/>
            <a:ext cx="8947150" cy="1628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>
                <a:solidFill>
                  <a:schemeClr val="tx1"/>
                </a:solidFill>
                <a:cs typeface="Calibri"/>
              </a:rPr>
              <a:t>(1) Significant headroom across markets continues to benefit DPM in the long run. </a:t>
            </a:r>
          </a:p>
          <a:p>
            <a:pPr algn="ctr"/>
            <a:r>
              <a:rPr lang="en-SG" sz="1600" b="1">
                <a:solidFill>
                  <a:schemeClr val="tx1"/>
                </a:solidFill>
                <a:cs typeface="Calibri"/>
              </a:rPr>
              <a:t>(2) Strong competitive advantage in the food delivery market. </a:t>
            </a:r>
          </a:p>
          <a:p>
            <a:pPr algn="ctr"/>
            <a:r>
              <a:rPr lang="en-SG" sz="1600" b="1">
                <a:solidFill>
                  <a:schemeClr val="tx1"/>
                </a:solidFill>
                <a:cs typeface="Calibri"/>
              </a:rPr>
              <a:t>(3) Strong online offering provides tailwind for long-term growth of Domino’s Pizza. </a:t>
            </a:r>
          </a:p>
          <a:p>
            <a:pPr algn="ctr"/>
            <a:r>
              <a:rPr lang="en-SG" sz="1600" b="1">
                <a:solidFill>
                  <a:schemeClr val="tx1"/>
                </a:solidFill>
                <a:cs typeface="Calibri"/>
              </a:rPr>
              <a:t>(4) Increased efficiencies and franchisee profitability demonstrating the health of the business. </a:t>
            </a:r>
          </a:p>
          <a:p>
            <a:pPr algn="ctr"/>
            <a:r>
              <a:rPr lang="en-SG" sz="1600" b="1">
                <a:solidFill>
                  <a:schemeClr val="tx1"/>
                </a:solidFill>
                <a:cs typeface="Calibri"/>
              </a:rPr>
              <a:t>(5) Strong financial performance continues to demonstrate its ability to generate strong cash flows. 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9E5D02-B7CA-429C-AE97-DDBAB550C1B0}"/>
              </a:ext>
            </a:extLst>
          </p:cNvPr>
          <p:cNvSpPr/>
          <p:nvPr/>
        </p:nvSpPr>
        <p:spPr>
          <a:xfrm>
            <a:off x="2543175" y="4432298"/>
            <a:ext cx="8947150" cy="835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b="1" dirty="0">
                <a:solidFill>
                  <a:schemeClr val="tx1"/>
                </a:solidFill>
                <a:cs typeface="Calibri"/>
              </a:rPr>
              <a:t>Valuation methods indicates an intrinsic value of approximately AUD$53 per share with a 1-year time horizon. Despite short term weaknesses, we evaluated that Domino’s continues to offer significant long-term upside through strategic expansions into new markets, as well as replicating its e-commerce success in various geographical markets. 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577CF8-59C0-44CA-B61C-452C21370957}"/>
              </a:ext>
            </a:extLst>
          </p:cNvPr>
          <p:cNvSpPr/>
          <p:nvPr/>
        </p:nvSpPr>
        <p:spPr>
          <a:xfrm>
            <a:off x="2543175" y="5416548"/>
            <a:ext cx="8947150" cy="708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b="1" dirty="0">
                <a:solidFill>
                  <a:schemeClr val="tx1"/>
                </a:solidFill>
                <a:cs typeface="Calibri"/>
              </a:rPr>
              <a:t>(1) Unsuccessful menu rollout, (2) slowdown in long term store growth, (3) interest rate risk, (4) foreign exchange risk, (5) wage fraud, (6) excessive store splits, (7) conversion &amp; integration, (8) legal disputes, (9) guidance misses and (10) commodities prices.</a:t>
            </a:r>
            <a:endParaRPr lang="en-US" sz="1400" b="1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8048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1638</Words>
  <Application>Microsoft Office PowerPoint</Application>
  <PresentationFormat>Widescreen</PresentationFormat>
  <Paragraphs>444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 </vt:lpstr>
      <vt:lpstr>Arial</vt:lpstr>
      <vt:lpstr>Arial Black</vt:lpstr>
      <vt:lpstr>Arial Narrow</vt:lpstr>
      <vt:lpstr>Calibri</vt:lpstr>
      <vt:lpstr>Calibri Light</vt:lpstr>
      <vt:lpstr>Wingdings</vt:lpstr>
      <vt:lpstr>Office Theme</vt:lpstr>
      <vt:lpstr>Fundamental Analysis 101 (Equities)</vt:lpstr>
      <vt:lpstr>2 Approaches To Source For Investment Ideas</vt:lpstr>
      <vt:lpstr>Top Down Approach Example</vt:lpstr>
      <vt:lpstr>Bottom Up Approach Example</vt:lpstr>
      <vt:lpstr>Platforms To Source For Investment Ideas</vt:lpstr>
      <vt:lpstr>Building A Stock Pitch Deck</vt:lpstr>
      <vt:lpstr>Outline</vt:lpstr>
      <vt:lpstr>Executive Summary</vt:lpstr>
      <vt:lpstr>PowerPoint Presentation</vt:lpstr>
      <vt:lpstr>Company Overview</vt:lpstr>
      <vt:lpstr>PowerPoint Presentation</vt:lpstr>
      <vt:lpstr>Industry Overview</vt:lpstr>
      <vt:lpstr>PowerPoint Presentation</vt:lpstr>
      <vt:lpstr>Investment Thesis </vt:lpstr>
      <vt:lpstr>PowerPoint Presentation</vt:lpstr>
      <vt:lpstr>PowerPoint Presentation</vt:lpstr>
      <vt:lpstr>Valuation – Intrinsic </vt:lpstr>
      <vt:lpstr>Valuation – Relative </vt:lpstr>
      <vt:lpstr>PowerPoint Presentation</vt:lpstr>
      <vt:lpstr>Investment Risks</vt:lpstr>
      <vt:lpstr>PowerPoint Presentation</vt:lpstr>
      <vt:lpstr>Platforms For Further Learning</vt:lpstr>
      <vt:lpstr>Understanding The Economy</vt:lpstr>
      <vt:lpstr>Understanding The Basics of Finance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Aik Yu Jie</dc:creator>
  <cp:lastModifiedBy>#AIK YU JIE#</cp:lastModifiedBy>
  <cp:revision>4</cp:revision>
  <dcterms:created xsi:type="dcterms:W3CDTF">2019-10-07T02:55:54Z</dcterms:created>
  <dcterms:modified xsi:type="dcterms:W3CDTF">2019-10-10T04:17:30Z</dcterms:modified>
</cp:coreProperties>
</file>